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65" r:id="rId3"/>
    <p:sldId id="288" r:id="rId4"/>
    <p:sldId id="257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94" r:id="rId14"/>
    <p:sldId id="395" r:id="rId15"/>
    <p:sldId id="412" r:id="rId16"/>
    <p:sldId id="396" r:id="rId17"/>
    <p:sldId id="397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8" r:id="rId31"/>
    <p:sldId id="399" r:id="rId32"/>
    <p:sldId id="400" r:id="rId33"/>
    <p:sldId id="401" r:id="rId34"/>
    <p:sldId id="402" r:id="rId35"/>
    <p:sldId id="403" r:id="rId36"/>
    <p:sldId id="413" r:id="rId37"/>
    <p:sldId id="270" r:id="rId38"/>
    <p:sldId id="285" r:id="rId39"/>
    <p:sldId id="284" r:id="rId40"/>
  </p:sldIdLst>
  <p:sldSz cx="24384000" cy="13716000"/>
  <p:notesSz cx="6858000" cy="9144000"/>
  <p:embeddedFontLst>
    <p:embeddedFont>
      <p:font typeface="Avenir" panose="02000503020000020003" pitchFamily="2" charset="0"/>
      <p:regular r:id="rId42"/>
      <p:italic r:id="rId43"/>
    </p:embeddedFont>
    <p:embeddedFont>
      <p:font typeface="Avenir Book" panose="02000503020000020003" pitchFamily="2" charset="0"/>
      <p:regular r:id="rId44"/>
      <p: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OCRB" panose="020B0609020202020204" pitchFamily="49" charset="77"/>
      <p:regular r:id="rId51"/>
    </p:embeddedFont>
    <p:embeddedFont>
      <p:font typeface="Open Sans ExtraBold" panose="020B0606030504020204" pitchFamily="34" charset="0"/>
      <p:bold r:id="rId52"/>
      <p:italic r:id="rId53"/>
      <p:boldItalic r:id="rId54"/>
    </p:embeddedFont>
    <p:embeddedFont>
      <p:font typeface="Open Sans Light" panose="020B0306030504020204" pitchFamily="34" charset="0"/>
      <p:regular r:id="rId55"/>
      <p:italic r:id="rId56"/>
    </p:embeddedFont>
    <p:embeddedFont>
      <p:font typeface="Open Sans Semibold" panose="020B0606030504020204" pitchFamily="34" charset="0"/>
      <p:regular r:id="rId57"/>
      <p:bold r:id="rId58"/>
      <p:italic r:id="rId59"/>
      <p:boldItalic r:id="rId6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86C8"/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87731"/>
  </p:normalViewPr>
  <p:slideViewPr>
    <p:cSldViewPr snapToGrid="0" snapToObjects="1">
      <p:cViewPr varScale="1">
        <p:scale>
          <a:sx n="48" d="100"/>
          <a:sy n="48" d="100"/>
        </p:scale>
        <p:origin x="1136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84585EB-EFCE-6CB6-DE6B-E5240E83D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C0C514-B7AB-5F4A-9C38-07335BFA8E8D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BB61F30D-6AD0-4963-9D72-4E4BC35C9E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79" name="Rectangle 3">
            <a:extLst>
              <a:ext uri="{FF2B5EF4-FFF2-40B4-BE49-F238E27FC236}">
                <a16:creationId xmlns:a16="http://schemas.microsoft.com/office/drawing/2014/main" id="{EE550196-80A7-A10F-9650-55D533E9BC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EA51F05-41F4-56D4-C30F-2EA04DCA16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90E271-0EEB-2148-8971-41C1868FB23C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A0645254-947E-90CD-B31E-D8E8E14DC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8595" name="Rectangle 3">
            <a:extLst>
              <a:ext uri="{FF2B5EF4-FFF2-40B4-BE49-F238E27FC236}">
                <a16:creationId xmlns:a16="http://schemas.microsoft.com/office/drawing/2014/main" id="{B688BC1E-FB1E-A7C7-D9E5-494D238B5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B32F318-CC87-A705-FD5C-68B2F0CA89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4C8D4-B9F1-6349-81E7-850C3D8AAA2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39618" name="Rectangle 2">
            <a:extLst>
              <a:ext uri="{FF2B5EF4-FFF2-40B4-BE49-F238E27FC236}">
                <a16:creationId xmlns:a16="http://schemas.microsoft.com/office/drawing/2014/main" id="{F21FA6C8-F432-876A-7689-18D41A809C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19" name="Rectangle 3">
            <a:extLst>
              <a:ext uri="{FF2B5EF4-FFF2-40B4-BE49-F238E27FC236}">
                <a16:creationId xmlns:a16="http://schemas.microsoft.com/office/drawing/2014/main" id="{488A751F-AE2D-222A-E81F-D7BA46453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B32F318-CC87-A705-FD5C-68B2F0CA89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4C8D4-B9F1-6349-81E7-850C3D8AAA2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39618" name="Rectangle 2">
            <a:extLst>
              <a:ext uri="{FF2B5EF4-FFF2-40B4-BE49-F238E27FC236}">
                <a16:creationId xmlns:a16="http://schemas.microsoft.com/office/drawing/2014/main" id="{F21FA6C8-F432-876A-7689-18D41A809C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9619" name="Rectangle 3">
            <a:extLst>
              <a:ext uri="{FF2B5EF4-FFF2-40B4-BE49-F238E27FC236}">
                <a16:creationId xmlns:a16="http://schemas.microsoft.com/office/drawing/2014/main" id="{488A751F-AE2D-222A-E81F-D7BA46453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148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940E0F5-031E-1542-F415-EF03B0E237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CE4711-ACA3-4B4C-8A1A-E3F89AB806F4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40642" name="Rectangle 2">
            <a:extLst>
              <a:ext uri="{FF2B5EF4-FFF2-40B4-BE49-F238E27FC236}">
                <a16:creationId xmlns:a16="http://schemas.microsoft.com/office/drawing/2014/main" id="{99812590-144D-5890-6160-2ED390C2E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EE089E7-3E4C-4C52-21FB-6058D244C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DD00345-7D73-099B-6B6B-40CA243FB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C5A46F-16EE-1947-B11B-EF0F645BB5C5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41666" name="Rectangle 2">
            <a:extLst>
              <a:ext uri="{FF2B5EF4-FFF2-40B4-BE49-F238E27FC236}">
                <a16:creationId xmlns:a16="http://schemas.microsoft.com/office/drawing/2014/main" id="{EF443E31-A0A2-06B7-C985-28D832426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2A5A8887-A690-29B8-AFAC-3EF5B3016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3E53365-0C58-7E2A-9F4D-6FDC7C3ED4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02834-B7A2-3548-B791-305046DBE369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42690" name="Rectangle 2">
            <a:extLst>
              <a:ext uri="{FF2B5EF4-FFF2-40B4-BE49-F238E27FC236}">
                <a16:creationId xmlns:a16="http://schemas.microsoft.com/office/drawing/2014/main" id="{D8DE1173-9C1A-DE31-F7A1-85B9E9D168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64A4D390-99F1-FCE5-511B-CAE73111BB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59F6114-B339-DCAD-2A8A-55763969E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B38E3D-29A4-AE44-8C65-ED174B027765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id="{24EF8DA2-F273-2D88-F060-FF522A76FB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id="{02992C28-4B92-661E-BB95-AE6F0EC51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7BC76D3-C156-AEBB-B34C-2CEC57129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C9F9F6-EF64-FC41-9734-92BC46C961FE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34E76341-3772-965E-227D-A42FC96DB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4739" name="Rectangle 3">
            <a:extLst>
              <a:ext uri="{FF2B5EF4-FFF2-40B4-BE49-F238E27FC236}">
                <a16:creationId xmlns:a16="http://schemas.microsoft.com/office/drawing/2014/main" id="{65820212-AF55-4974-0B05-EDEFA1996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6121BC1-7026-1004-84C0-39A3E61110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D9023-7622-BB4D-987B-37ABCC1CA79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45762" name="Rectangle 2">
            <a:extLst>
              <a:ext uri="{FF2B5EF4-FFF2-40B4-BE49-F238E27FC236}">
                <a16:creationId xmlns:a16="http://schemas.microsoft.com/office/drawing/2014/main" id="{89AF5537-4CF4-A020-B1F9-1A6955F9BA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63" name="Rectangle 3">
            <a:extLst>
              <a:ext uri="{FF2B5EF4-FFF2-40B4-BE49-F238E27FC236}">
                <a16:creationId xmlns:a16="http://schemas.microsoft.com/office/drawing/2014/main" id="{89A026A6-2DE2-E46D-144B-B4AFF197F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EDE6C36-9C4C-9BD5-7615-D769F3D25A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BB0136-4F74-B04E-942B-B4275E1328CE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46786" name="Rectangle 2">
            <a:extLst>
              <a:ext uri="{FF2B5EF4-FFF2-40B4-BE49-F238E27FC236}">
                <a16:creationId xmlns:a16="http://schemas.microsoft.com/office/drawing/2014/main" id="{0D176E9E-36AA-25CC-D79A-6E3D4D5D4E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E54FC297-B730-61BE-AD7F-28BAF42275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E722E8B-32DA-288F-2E7A-7A8B4B5774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D15BB-11B8-874E-8948-6C775D613108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0D2CD202-1F57-3258-0CF1-2D40F21D32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AB5A333A-5363-E249-6B6B-251ECEE20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31AA52B-A33D-AAFE-2471-3CACF793E8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5C213-79E4-604F-A542-AEEBF35F9418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47810" name="Rectangle 2">
            <a:extLst>
              <a:ext uri="{FF2B5EF4-FFF2-40B4-BE49-F238E27FC236}">
                <a16:creationId xmlns:a16="http://schemas.microsoft.com/office/drawing/2014/main" id="{0365DC27-025E-342B-7F51-2F3306E862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18E70C4-213C-C3EA-FA70-09AF73989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719DB4D-1866-9BEF-FD15-FA72E2EC55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0CB1E3-2C48-9F49-B45F-3C589AC77AE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48834" name="Rectangle 2">
            <a:extLst>
              <a:ext uri="{FF2B5EF4-FFF2-40B4-BE49-F238E27FC236}">
                <a16:creationId xmlns:a16="http://schemas.microsoft.com/office/drawing/2014/main" id="{94A4F752-2B5F-201D-E70F-0B471AB74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8835" name="Rectangle 3">
            <a:extLst>
              <a:ext uri="{FF2B5EF4-FFF2-40B4-BE49-F238E27FC236}">
                <a16:creationId xmlns:a16="http://schemas.microsoft.com/office/drawing/2014/main" id="{9179BBD2-C518-C43B-B64C-4093ADA6A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74CE0AC-CD21-D73A-985D-75A15005E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E2304A-FEAA-5E44-919C-1BDDDA50EFA2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49858" name="Rectangle 2">
            <a:extLst>
              <a:ext uri="{FF2B5EF4-FFF2-40B4-BE49-F238E27FC236}">
                <a16:creationId xmlns:a16="http://schemas.microsoft.com/office/drawing/2014/main" id="{95B52C5C-66D9-390F-1871-0667D4B023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id="{B08AC275-64BF-CD49-24C1-DC029A074E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20F405D-96EC-E8B9-0745-CF94090AFC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672F99-01E8-3A4B-A0CF-26C3AEB0DB7D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50882" name="Rectangle 2">
            <a:extLst>
              <a:ext uri="{FF2B5EF4-FFF2-40B4-BE49-F238E27FC236}">
                <a16:creationId xmlns:a16="http://schemas.microsoft.com/office/drawing/2014/main" id="{4021CA4D-8192-DC67-F768-35FBC41773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0883" name="Rectangle 3">
            <a:extLst>
              <a:ext uri="{FF2B5EF4-FFF2-40B4-BE49-F238E27FC236}">
                <a16:creationId xmlns:a16="http://schemas.microsoft.com/office/drawing/2014/main" id="{F277E244-C246-4FE8-4D22-F8FD042137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530BC59-7CCC-0CD9-E512-05F647DFF4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289193-E3DE-1945-B6D7-A3FC7D966C89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51906" name="Rectangle 2">
            <a:extLst>
              <a:ext uri="{FF2B5EF4-FFF2-40B4-BE49-F238E27FC236}">
                <a16:creationId xmlns:a16="http://schemas.microsoft.com/office/drawing/2014/main" id="{9B322815-EF99-81E1-66D0-40595DAF5F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1907" name="Rectangle 3">
            <a:extLst>
              <a:ext uri="{FF2B5EF4-FFF2-40B4-BE49-F238E27FC236}">
                <a16:creationId xmlns:a16="http://schemas.microsoft.com/office/drawing/2014/main" id="{B50800AF-61FB-FA59-6CDB-67D41862C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C598684-0D34-FCFA-3E6B-E422034611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4E0AA9-089A-FF42-B52C-3DBA3F6AE99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252930" name="Rectangle 2">
            <a:extLst>
              <a:ext uri="{FF2B5EF4-FFF2-40B4-BE49-F238E27FC236}">
                <a16:creationId xmlns:a16="http://schemas.microsoft.com/office/drawing/2014/main" id="{EB256958-9B4F-4A30-1B8C-B3A703F739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52A6AE2A-29A7-D272-54BA-BAD8D10A1A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D25AD6E-2F3A-A251-62A9-266FA8D522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D0B067-3697-854A-8A7F-DE0D5DCAB513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53954" name="Rectangle 2">
            <a:extLst>
              <a:ext uri="{FF2B5EF4-FFF2-40B4-BE49-F238E27FC236}">
                <a16:creationId xmlns:a16="http://schemas.microsoft.com/office/drawing/2014/main" id="{203C7DA4-4CB7-878D-43F7-28F2DEC23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3955" name="Rectangle 3">
            <a:extLst>
              <a:ext uri="{FF2B5EF4-FFF2-40B4-BE49-F238E27FC236}">
                <a16:creationId xmlns:a16="http://schemas.microsoft.com/office/drawing/2014/main" id="{98522D3C-BAFD-63D3-1917-5BD9552B87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DD33FD9-F918-17F9-5CED-D3AD078D7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D3CAD-1936-6A45-B5ED-66EF4BF153B1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254978" name="Rectangle 2">
            <a:extLst>
              <a:ext uri="{FF2B5EF4-FFF2-40B4-BE49-F238E27FC236}">
                <a16:creationId xmlns:a16="http://schemas.microsoft.com/office/drawing/2014/main" id="{99F367F0-97A7-AE66-C942-9B0A5A818B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4F4FE52A-21C5-9268-BC95-355FB04B1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C3EB73F-484E-295F-913C-4F1D00FB43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7C4198-F626-CF4E-851C-E5382D632678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256002" name="Rectangle 2">
            <a:extLst>
              <a:ext uri="{FF2B5EF4-FFF2-40B4-BE49-F238E27FC236}">
                <a16:creationId xmlns:a16="http://schemas.microsoft.com/office/drawing/2014/main" id="{0C45A220-05B0-42E0-8534-E315E39FAB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03" name="Rectangle 3">
            <a:extLst>
              <a:ext uri="{FF2B5EF4-FFF2-40B4-BE49-F238E27FC236}">
                <a16:creationId xmlns:a16="http://schemas.microsoft.com/office/drawing/2014/main" id="{B2B7A07D-3DC2-209A-0974-0A573594F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B6CC939-817E-069B-FFFC-D6E23A7B80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296CD-BE67-834B-AC87-0BF6EC464A43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257026" name="Rectangle 2">
            <a:extLst>
              <a:ext uri="{FF2B5EF4-FFF2-40B4-BE49-F238E27FC236}">
                <a16:creationId xmlns:a16="http://schemas.microsoft.com/office/drawing/2014/main" id="{E394527D-1329-6840-3455-4E145DBA49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C55BCBA9-49CA-3742-DC06-3B7F4821A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6D098EA-2791-425D-2F4A-42E4E19369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05391F-8C6E-514E-ADBA-607857FAFB17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3D14E8B8-2E0A-E28D-7590-F78E1145E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D646AA78-91AC-CD18-B444-8BC35BBB0E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3D0C035-B9A2-427A-393A-75B7921E84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7EBBE3-CB79-6A42-95CA-56373F534BAF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58050" name="Rectangle 2">
            <a:extLst>
              <a:ext uri="{FF2B5EF4-FFF2-40B4-BE49-F238E27FC236}">
                <a16:creationId xmlns:a16="http://schemas.microsoft.com/office/drawing/2014/main" id="{76A2A30A-7CB5-6FF0-A496-B009A88436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8051" name="Rectangle 3">
            <a:extLst>
              <a:ext uri="{FF2B5EF4-FFF2-40B4-BE49-F238E27FC236}">
                <a16:creationId xmlns:a16="http://schemas.microsoft.com/office/drawing/2014/main" id="{F05E8E4F-19A2-4FD2-23E4-13971290D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77E274-6D07-A5B3-2CEB-8D6A4F0411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0B411A-1BAC-3F46-A8BB-B525693D6599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259074" name="Rectangle 2">
            <a:extLst>
              <a:ext uri="{FF2B5EF4-FFF2-40B4-BE49-F238E27FC236}">
                <a16:creationId xmlns:a16="http://schemas.microsoft.com/office/drawing/2014/main" id="{DB0A171C-FFE2-085E-62AE-3437D2CC8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4C7A2617-77FC-F72A-C7DE-741F2982F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A530AC0-FA76-3123-2D70-6CADCECFCF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A74F0D-AEA7-094A-9DC2-3458A9CF214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32450" name="Rectangle 2">
            <a:extLst>
              <a:ext uri="{FF2B5EF4-FFF2-40B4-BE49-F238E27FC236}">
                <a16:creationId xmlns:a16="http://schemas.microsoft.com/office/drawing/2014/main" id="{FE254E7B-E4F0-EEF0-EFEE-34A02FF362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A0C07FB4-65C9-E6C6-54FD-9A6B0097D3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C668FFB-4F2B-E17A-14BA-0A834AC0C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4DBD3B-CA35-154D-81E2-AB785F078AB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69B1791A-4C08-64D2-62C1-E5452987FD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C32C691D-CA77-675C-2D8E-064333C6A8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6E4E5CC-2762-7035-13DB-F655BDB072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B0D60-9A16-C44D-96B1-70E9990C701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34498" name="Rectangle 2">
            <a:extLst>
              <a:ext uri="{FF2B5EF4-FFF2-40B4-BE49-F238E27FC236}">
                <a16:creationId xmlns:a16="http://schemas.microsoft.com/office/drawing/2014/main" id="{2DC9F311-0D52-7933-3E91-9C909B4EB7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169ED8E7-44BB-BAF2-439C-99B2F1896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C581AF9-26A4-DBBC-8036-81372BC4B1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57B7D3-13C8-D748-BA55-03403145CEAA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35522" name="Rectangle 2">
            <a:extLst>
              <a:ext uri="{FF2B5EF4-FFF2-40B4-BE49-F238E27FC236}">
                <a16:creationId xmlns:a16="http://schemas.microsoft.com/office/drawing/2014/main" id="{14223A78-CDDA-7B22-6FD1-121B2F5A0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8B3F010B-2EA8-9B3B-2298-C80A2C4CD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76CD841-9EF8-FAEE-FF3C-001191BAB5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C46AC-8D15-7847-B974-905799668AEC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36546" name="Rectangle 2">
            <a:extLst>
              <a:ext uri="{FF2B5EF4-FFF2-40B4-BE49-F238E27FC236}">
                <a16:creationId xmlns:a16="http://schemas.microsoft.com/office/drawing/2014/main" id="{6CCA6F1F-9BE0-09B5-FB02-7041785927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932A0DA7-4813-5837-ECD4-178F32692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691869D-9957-2E71-FBC8-037CA929C0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17D315-9383-3F44-B4A0-789A97630004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37570" name="Rectangle 2">
            <a:extLst>
              <a:ext uri="{FF2B5EF4-FFF2-40B4-BE49-F238E27FC236}">
                <a16:creationId xmlns:a16="http://schemas.microsoft.com/office/drawing/2014/main" id="{D81E6160-6DE8-4576-F853-AE08F0FB1E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A7EBE60F-277E-3258-C52B-627D175DC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152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2353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22D20-F203-A321-C13A-3A85A24C3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DDA7B-8679-2A96-DA58-9B50735E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6"/>
            <a:ext cx="20057623" cy="85233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C79DE9-4AFD-C17C-6D01-10CB5913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BA874-2A87-342A-D528-C2660A03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03794-B39A-7A69-54AC-AFD888C8C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25C93-1B77-566C-CD32-E4AC841F1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923CA-0AF7-7160-B581-2CACED786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62FAA5-6C99-7043-5D20-4F0B7F863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28E23-B05B-27F7-5B39-9129277E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95C1-A678-59F7-F2CE-A3263373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6CA9C0B-2297-D313-69D1-18E9286ABA5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470400"/>
            <a:ext cx="20057623" cy="7374436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1pPr>
            <a:lvl2pPr marL="10668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2pPr>
            <a:lvl3pPr marL="16764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3pPr>
            <a:lvl4pPr marL="22860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4pPr>
            <a:lvl5pPr marL="28956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kumimoji="0" lang="en-US" sz="4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Avenir Book" panose="02000503020000020003" pitchFamily="2" charset="0"/>
                <a:ea typeface="Avenir Book" panose="02000503020000020003" pitchFamily="2" charset="0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3156DDE-55E0-C14A-879A-962B00D82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16357" y="354127"/>
            <a:ext cx="2563550" cy="10838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008AF-17B2-1560-3039-4C723BA0C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F6EF1-CFA9-A58C-D0E2-EFC77F0A6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-15464"/>
            <a:ext cx="386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95F2D-6472-91D6-94D4-E6E20D96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551FA-97E6-2245-9BD6-C384100F7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CCD04-3650-3820-DB4E-A9142B5F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32F7-3F5A-B59E-0343-5BFD951AF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FC0DA-7004-AE88-DBCB-3C02D8F0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473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5A21-9EA8-5E29-D631-A294615EA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Lecture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626FF-39CB-846A-61A6-CEC52356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00605" y="13076008"/>
            <a:ext cx="370294" cy="379591"/>
          </a:xfrm>
        </p:spPr>
        <p:txBody>
          <a:bodyPr/>
          <a:lstStyle>
            <a:lvl1pPr>
              <a:defRPr/>
            </a:lvl1pPr>
          </a:lstStyle>
          <a:p>
            <a:fld id="{E29917BE-2CB5-7343-90A1-9BA72340B0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5493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5F453-51F5-7C98-60A7-F4B64078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473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B0ACB-BCBB-6F83-40FF-91E7162C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Lecture 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69554-4D21-0F88-D35D-65BE2503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00605" y="13076008"/>
            <a:ext cx="370294" cy="379591"/>
          </a:xfrm>
        </p:spPr>
        <p:txBody>
          <a:bodyPr/>
          <a:lstStyle>
            <a:lvl1pPr>
              <a:defRPr/>
            </a:lvl1pPr>
          </a:lstStyle>
          <a:p>
            <a:fld id="{2C0A249E-BD38-E748-BDBD-A63E785DC2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6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914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3115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614F1-89F8-B808-9DD9-229AAF4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98E9C-690F-D5B2-6A0E-CA43C8C2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EBA59A-5DC7-987B-985C-E7F05D80D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22" y="758208"/>
            <a:ext cx="2698754" cy="11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  <p:sldLayoutId id="2147483689" r:id="rId24"/>
    <p:sldLayoutId id="2147483690" r:id="rId25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1342" y="8050247"/>
            <a:ext cx="21971001" cy="1905001"/>
          </a:xfrm>
        </p:spPr>
        <p:txBody>
          <a:bodyPr/>
          <a:lstStyle/>
          <a:p>
            <a:r>
              <a:rPr lang="en-US" cap="none" dirty="0"/>
              <a:t>Session 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6" y="3870390"/>
            <a:ext cx="21971004" cy="3917819"/>
          </a:xfrm>
        </p:spPr>
        <p:txBody>
          <a:bodyPr/>
          <a:lstStyle/>
          <a:p>
            <a:r>
              <a:rPr lang="en-US" cap="none" dirty="0"/>
              <a:t>Amortized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>
            <a:extLst>
              <a:ext uri="{FF2B5EF4-FFF2-40B4-BE49-F238E27FC236}">
                <a16:creationId xmlns:a16="http://schemas.microsoft.com/office/drawing/2014/main" id="{115689C2-042E-B211-6CB5-626E555D9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9643752" cy="419036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CA265-CBCE-5FFE-4077-623B142AD2F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Let us analyze a sequence of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US" altLang="en-US" sz="4400" dirty="0">
                <a:sym typeface="Symbol" pitchFamily="2" charset="2"/>
              </a:rPr>
              <a:t>,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US" altLang="en-US" sz="4400" dirty="0">
                <a:sym typeface="Symbol" pitchFamily="2" charset="2"/>
              </a:rPr>
              <a:t>, and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US" altLang="en-US" sz="4400" dirty="0">
                <a:sym typeface="Symbol" pitchFamily="2" charset="2"/>
              </a:rPr>
              <a:t> operations on an initially empty stack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worst case of a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US" altLang="en-US" sz="4400" dirty="0">
                <a:sym typeface="Symbol" pitchFamily="2" charset="2"/>
              </a:rPr>
              <a:t> operation in the sequence is O(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), since the stack size is at most </a:t>
            </a:r>
            <a:r>
              <a:rPr lang="en-US" altLang="en-US" sz="4400" i="1" dirty="0">
                <a:sym typeface="Symbol" pitchFamily="2" charset="2"/>
              </a:rPr>
              <a:t>n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Hence, a sequence of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operations costs O(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baseline="30000" dirty="0">
                <a:sym typeface="Symbol" pitchFamily="2" charset="2"/>
              </a:rPr>
              <a:t>2</a:t>
            </a:r>
            <a:r>
              <a:rPr lang="en-US" altLang="en-US" sz="4400" dirty="0">
                <a:sym typeface="Symbol" pitchFamily="2" charset="2"/>
              </a:rPr>
              <a:t>)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we may have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US" altLang="en-US" sz="4400" dirty="0">
                <a:sym typeface="Symbol" pitchFamily="2" charset="2"/>
              </a:rPr>
              <a:t> operations each costing O(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)</a:t>
            </a:r>
            <a:endParaRPr lang="en-US" altLang="en-US" sz="4400" i="1" dirty="0">
              <a:sym typeface="Symbol" pitchFamily="2" charset="2"/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analysis is </a:t>
            </a:r>
            <a:r>
              <a:rPr lang="en-US" altLang="en-US" sz="4400" dirty="0">
                <a:solidFill>
                  <a:schemeClr val="accent3">
                    <a:lumMod val="40000"/>
                    <a:lumOff val="60000"/>
                  </a:schemeClr>
                </a:solidFill>
                <a:sym typeface="Symbol" pitchFamily="2" charset="2"/>
              </a:rPr>
              <a:t>correct</a:t>
            </a:r>
            <a:r>
              <a:rPr lang="en-US" altLang="en-US" sz="4400" dirty="0">
                <a:sym typeface="Symbol" pitchFamily="2" charset="2"/>
              </a:rPr>
              <a:t>, however, 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Considering worst-case cost of each operation, it is </a:t>
            </a:r>
            <a:r>
              <a:rPr lang="en-US" altLang="en-US" sz="4400" dirty="0">
                <a:solidFill>
                  <a:srgbClr val="FFFF00"/>
                </a:solidFill>
                <a:sym typeface="Symbol" pitchFamily="2" charset="2"/>
              </a:rPr>
              <a:t>not tight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We can obtain a better bound by using aggregate method of amortized analysis</a:t>
            </a:r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70AA52-7100-4AF9-2209-DE97D5C401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234950" cy="379412"/>
          </a:xfrm>
        </p:spPr>
        <p:txBody>
          <a:bodyPr/>
          <a:lstStyle/>
          <a:p>
            <a:fld id="{315A4800-97C7-8D42-99F8-8598029BD31F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E19D45-2D2D-B3F7-F971-12D7DF829F5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 err="1">
                <a:sym typeface="Symbol" pitchFamily="2" charset="2"/>
              </a:rPr>
              <a:t>Multipop</a:t>
            </a:r>
            <a:r>
              <a:rPr lang="en-US" altLang="en-US" dirty="0">
                <a:sym typeface="Symbol" pitchFamily="2" charset="2"/>
              </a:rPr>
              <a:t> stack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>
            <a:extLst>
              <a:ext uri="{FF2B5EF4-FFF2-40B4-BE49-F238E27FC236}">
                <a16:creationId xmlns:a16="http://schemas.microsoft.com/office/drawing/2014/main" id="{204CDB71-A22E-139B-211F-8A660A720B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1F2BA5-A49D-4198-E4C1-EDDA416B26E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Aggregate method considers the entire sequence of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operations 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Although a single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US" altLang="en-US" sz="4400" dirty="0">
                <a:sym typeface="Symbol" pitchFamily="2" charset="2"/>
              </a:rPr>
              <a:t> can be expensive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Any sequence of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US" altLang="en-US" sz="4400" dirty="0">
                <a:sym typeface="Symbol" pitchFamily="2" charset="2"/>
              </a:rPr>
              <a:t>,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US" altLang="en-US" sz="4400" dirty="0">
                <a:sym typeface="Symbol" pitchFamily="2" charset="2"/>
              </a:rPr>
              <a:t>, and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US" altLang="en-US" sz="4400" dirty="0">
                <a:sym typeface="Symbol" pitchFamily="2" charset="2"/>
              </a:rPr>
              <a:t> operations on an initially empty sequence can cost at most O(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)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endParaRPr lang="en-US" altLang="en-US" sz="4400" dirty="0">
              <a:sym typeface="Symbol" pitchFamily="2" charset="2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olidFill>
                  <a:srgbClr val="FF0000"/>
                </a:solidFill>
                <a:sym typeface="Symbol" pitchFamily="2" charset="2"/>
              </a:rPr>
              <a:t>Proof</a:t>
            </a:r>
            <a:r>
              <a:rPr lang="en-US" altLang="en-US" sz="4400" dirty="0">
                <a:sym typeface="Symbol" pitchFamily="2" charset="2"/>
              </a:rPr>
              <a:t>: 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each object can be popped once for each time it is pushed. Hence the number of times that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 can be called on a nonempty stack including the calls within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 is at most the number of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 operations, which is at most </a:t>
            </a:r>
            <a:r>
              <a:rPr lang="en-US" altLang="en-US" sz="4400" i="1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n</a:t>
            </a:r>
            <a:endParaRPr lang="en-US" altLang="en-US" sz="4400" dirty="0">
              <a:solidFill>
                <a:schemeClr val="bg2">
                  <a:lumMod val="10000"/>
                </a:schemeClr>
              </a:solidFill>
              <a:sym typeface="Symbol" pitchFamily="2" charset="2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The amortized cost of an operation is the average O(</a:t>
            </a:r>
            <a:r>
              <a:rPr lang="en-US" altLang="en-US" sz="4400" i="1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n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)</a:t>
            </a:r>
            <a:r>
              <a:rPr lang="en-US" altLang="en-US" sz="4400" i="1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n 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sym typeface="Symbol" pitchFamily="2" charset="2"/>
              </a:rPr>
              <a:t> O(1)</a:t>
            </a:r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9571329-AF7A-A628-E178-1EAF2CF8C4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234950" cy="379412"/>
          </a:xfrm>
        </p:spPr>
        <p:txBody>
          <a:bodyPr/>
          <a:lstStyle/>
          <a:p>
            <a:fld id="{A87F1AA7-4EA8-F14A-A132-64EC26CCB12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590EA0C-4AC1-3F22-1C3A-20F391204E9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 err="1">
                <a:sym typeface="Symbol" pitchFamily="2" charset="2"/>
              </a:rPr>
              <a:t>Multipop</a:t>
            </a:r>
            <a:r>
              <a:rPr lang="en-US" altLang="en-US" dirty="0">
                <a:sym typeface="Symbol" pitchFamily="2" charset="2"/>
              </a:rPr>
              <a:t> stack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>
            <a:extLst>
              <a:ext uri="{FF2B5EF4-FFF2-40B4-BE49-F238E27FC236}">
                <a16:creationId xmlns:a16="http://schemas.microsoft.com/office/drawing/2014/main" id="{BEAF8A5B-E252-6F09-7B6C-8E2B24BFE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2B416A46-2C11-0DB2-2206-5954AED6438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Incrementing a Binary Counter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D2029B-FFD2-84EA-739D-4941E302742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Implementing a </a:t>
            </a:r>
            <a:r>
              <a:rPr lang="en-US" altLang="en-US" sz="4400" i="1" dirty="0">
                <a:sym typeface="Symbol" pitchFamily="2" charset="2"/>
              </a:rPr>
              <a:t>k</a:t>
            </a:r>
            <a:r>
              <a:rPr lang="en-US" altLang="en-US" sz="4400" dirty="0">
                <a:sym typeface="Symbol" pitchFamily="2" charset="2"/>
              </a:rPr>
              <a:t>-bit binary counter that counts upward from 0</a:t>
            </a:r>
          </a:p>
          <a:p>
            <a:pPr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Use array </a:t>
            </a:r>
            <a:r>
              <a:rPr lang="en-US" altLang="en-US" sz="4400" i="1" dirty="0">
                <a:sym typeface="Symbol" pitchFamily="2" charset="2"/>
              </a:rPr>
              <a:t>A</a:t>
            </a:r>
            <a:r>
              <a:rPr lang="en-US" altLang="en-US" sz="4400" dirty="0">
                <a:sym typeface="Symbol" pitchFamily="2" charset="2"/>
              </a:rPr>
              <a:t>[0</a:t>
            </a:r>
            <a:r>
              <a:rPr lang="en-US" altLang="en-US" sz="4400" i="1" dirty="0"/>
              <a:t>k</a:t>
            </a:r>
            <a:r>
              <a:rPr lang="en-US" altLang="en-US" sz="4400" dirty="0">
                <a:sym typeface="Symbol" pitchFamily="2" charset="2"/>
              </a:rPr>
              <a:t></a:t>
            </a:r>
            <a:r>
              <a:rPr lang="en-US" altLang="en-US" sz="4400" dirty="0"/>
              <a:t>1</a:t>
            </a:r>
            <a:r>
              <a:rPr lang="en-US" altLang="en-US" sz="4400" dirty="0">
                <a:sym typeface="Symbol" pitchFamily="2" charset="2"/>
              </a:rPr>
              <a:t>] of bits as the counter where length[</a:t>
            </a:r>
            <a:r>
              <a:rPr lang="en-US" altLang="en-US" sz="4400" i="1" dirty="0">
                <a:sym typeface="Symbol" pitchFamily="2" charset="2"/>
              </a:rPr>
              <a:t>A</a:t>
            </a:r>
            <a:r>
              <a:rPr lang="en-US" altLang="en-US" sz="4400" dirty="0">
                <a:sym typeface="Symbol" pitchFamily="2" charset="2"/>
              </a:rPr>
              <a:t>]</a:t>
            </a:r>
            <a:r>
              <a:rPr lang="en-US" altLang="en-US" sz="4400" i="1" dirty="0"/>
              <a:t>k</a:t>
            </a:r>
            <a:r>
              <a:rPr lang="en-US" altLang="en-US" sz="4400" dirty="0">
                <a:sym typeface="Symbol" pitchFamily="2" charset="2"/>
              </a:rPr>
              <a:t>; </a:t>
            </a:r>
          </a:p>
          <a:p>
            <a:pPr>
              <a:buClr>
                <a:schemeClr val="tx1"/>
              </a:buClr>
              <a:buFontTx/>
              <a:buNone/>
            </a:pPr>
            <a:r>
              <a:rPr lang="en-US" altLang="en-US" sz="4400" dirty="0">
                <a:sym typeface="Symbol" pitchFamily="2" charset="2"/>
              </a:rPr>
              <a:t>	</a:t>
            </a:r>
            <a:r>
              <a:rPr lang="en-US" altLang="en-US" sz="4400" i="1" dirty="0">
                <a:sym typeface="Symbol" pitchFamily="2" charset="2"/>
              </a:rPr>
              <a:t>A</a:t>
            </a:r>
            <a:r>
              <a:rPr lang="en-US" altLang="en-US" sz="4400" dirty="0">
                <a:sym typeface="Symbol" pitchFamily="2" charset="2"/>
              </a:rPr>
              <a:t>[0] is the least significant bit; </a:t>
            </a:r>
          </a:p>
          <a:p>
            <a:pPr>
              <a:buClr>
                <a:schemeClr val="tx1"/>
              </a:buClr>
              <a:buFontTx/>
              <a:buNone/>
            </a:pPr>
            <a:r>
              <a:rPr lang="en-US" altLang="en-US" sz="4400" dirty="0">
                <a:sym typeface="Symbol" pitchFamily="2" charset="2"/>
              </a:rPr>
              <a:t>	</a:t>
            </a:r>
            <a:r>
              <a:rPr lang="en-US" altLang="en-US" sz="4400" i="1" dirty="0">
                <a:sym typeface="Symbol" pitchFamily="2" charset="2"/>
              </a:rPr>
              <a:t>A</a:t>
            </a:r>
            <a:r>
              <a:rPr lang="en-US" altLang="en-US" sz="4400" dirty="0">
                <a:sym typeface="Symbol" pitchFamily="2" charset="2"/>
              </a:rPr>
              <a:t>[</a:t>
            </a:r>
            <a:r>
              <a:rPr lang="en-US" altLang="en-US" sz="4400" i="1" dirty="0"/>
              <a:t>k</a:t>
            </a:r>
            <a:r>
              <a:rPr lang="en-US" altLang="en-US" sz="4400" dirty="0">
                <a:sym typeface="Symbol" pitchFamily="2" charset="2"/>
              </a:rPr>
              <a:t></a:t>
            </a:r>
            <a:r>
              <a:rPr lang="en-US" altLang="en-US" sz="4400" dirty="0"/>
              <a:t>1</a:t>
            </a:r>
            <a:r>
              <a:rPr lang="en-US" altLang="en-US" sz="4400" dirty="0">
                <a:sym typeface="Symbol" pitchFamily="2" charset="2"/>
              </a:rPr>
              <a:t>] is the most significant bit;  </a:t>
            </a:r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A18A34-E66D-01C5-C18B-F046E790E5B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FD85ADFC-7DC3-6646-99F4-F74064D1BBDA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253EE-D5C4-90B5-9927-CB56B8FD0A7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en-US" sz="4000" dirty="0"/>
              <a:t>Initially </a:t>
            </a:r>
            <a:r>
              <a:rPr lang="en-US" altLang="en-US" sz="4000" i="1" dirty="0"/>
              <a:t>x</a:t>
            </a:r>
            <a:r>
              <a:rPr lang="en-US" altLang="en-US" sz="4000" dirty="0"/>
              <a:t> </a:t>
            </a:r>
            <a:r>
              <a:rPr lang="en-US" altLang="en-US" sz="4000" dirty="0">
                <a:sym typeface="Symbol" pitchFamily="2" charset="2"/>
              </a:rPr>
              <a:t></a:t>
            </a:r>
            <a:r>
              <a:rPr lang="en-US" altLang="en-US" sz="4000" dirty="0"/>
              <a:t> 0, i.e., </a:t>
            </a:r>
            <a:r>
              <a:rPr lang="en-US" altLang="en-US" sz="4000" i="1" dirty="0"/>
              <a:t>A</a:t>
            </a:r>
            <a:r>
              <a:rPr lang="en-US" altLang="en-US" sz="4000" dirty="0"/>
              <a:t>[</a:t>
            </a:r>
            <a:r>
              <a:rPr lang="en-US" altLang="en-US" sz="4000" dirty="0" err="1"/>
              <a:t>i</a:t>
            </a:r>
            <a:r>
              <a:rPr lang="en-US" altLang="en-US" sz="4000" dirty="0"/>
              <a:t>]</a:t>
            </a:r>
            <a:r>
              <a:rPr lang="en-US" altLang="en-US" sz="4000" dirty="0">
                <a:sym typeface="Symbol" pitchFamily="2" charset="2"/>
              </a:rPr>
              <a:t> </a:t>
            </a:r>
            <a:r>
              <a:rPr lang="en-US" altLang="en-US" sz="4000" dirty="0"/>
              <a:t> 0 for </a:t>
            </a:r>
            <a:r>
              <a:rPr lang="en-US" altLang="en-US" sz="4000" i="1" dirty="0" err="1"/>
              <a:t>i</a:t>
            </a:r>
            <a:r>
              <a:rPr lang="en-US" altLang="en-US" sz="4000" dirty="0"/>
              <a:t> </a:t>
            </a:r>
            <a:r>
              <a:rPr lang="en-US" altLang="en-US" sz="4000" dirty="0">
                <a:sym typeface="Symbol" pitchFamily="2" charset="2"/>
              </a:rPr>
              <a:t></a:t>
            </a:r>
            <a:r>
              <a:rPr lang="en-US" altLang="en-US" sz="4000" dirty="0"/>
              <a:t> 0,1, </a:t>
            </a:r>
            <a:r>
              <a:rPr lang="en-US" altLang="en-US" sz="4000" dirty="0">
                <a:sym typeface="Symbol" pitchFamily="2" charset="2"/>
              </a:rPr>
              <a:t></a:t>
            </a:r>
            <a:r>
              <a:rPr lang="en-US" altLang="en-US" sz="4000" dirty="0"/>
              <a:t>, </a:t>
            </a:r>
            <a:r>
              <a:rPr lang="en-US" altLang="en-US" sz="4000" i="1" dirty="0"/>
              <a:t>k</a:t>
            </a:r>
            <a:r>
              <a:rPr lang="en-US" altLang="en-US" sz="4000" dirty="0">
                <a:sym typeface="Symbol" pitchFamily="2" charset="2"/>
              </a:rPr>
              <a:t></a:t>
            </a:r>
            <a:r>
              <a:rPr lang="en-US" altLang="en-US" sz="4000" dirty="0"/>
              <a:t>1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4000" dirty="0"/>
              <a:t>To add 1 (mod 2</a:t>
            </a:r>
            <a:r>
              <a:rPr lang="en-US" altLang="en-US" sz="4000" i="1" baseline="30000" dirty="0">
                <a:sym typeface="Symbol" pitchFamily="2" charset="2"/>
              </a:rPr>
              <a:t>k</a:t>
            </a:r>
            <a:r>
              <a:rPr lang="en-US" altLang="en-US" sz="4000" dirty="0"/>
              <a:t>) to the counter, call </a:t>
            </a:r>
            <a:r>
              <a:rPr lang="en-US" alt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INCREMENT</a:t>
            </a:r>
            <a:r>
              <a:rPr lang="en-US" altLang="en-US" sz="4000" dirty="0"/>
              <a:t> procedure </a:t>
            </a:r>
          </a:p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E75D16-2012-1DC1-9B7C-9282241847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F417E232-F6B1-7644-9B43-AC192894F43C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E79D569-9B72-14B0-2C78-E00AD8E45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A3A9C36-2054-46DE-CE7F-032DA0DE9D0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Incrementing a Binary Counter</a:t>
            </a:r>
          </a:p>
        </p:txBody>
      </p:sp>
      <p:pic>
        <p:nvPicPr>
          <p:cNvPr id="13" name="Picture 12" descr="A white background with black numbers&#10;&#10;Description automatically generated">
            <a:extLst>
              <a:ext uri="{FF2B5EF4-FFF2-40B4-BE49-F238E27FC236}">
                <a16:creationId xmlns:a16="http://schemas.microsoft.com/office/drawing/2014/main" id="{D053BE92-8015-ECDB-CD65-E95903A03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25" y="6067403"/>
            <a:ext cx="19041949" cy="57774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084C423-DF97-BDD1-C8A1-1927FC7F0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025DFF72-AE02-F845-A92F-A28F4C5E377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19381" name="Text Box 245">
            <a:extLst>
              <a:ext uri="{FF2B5EF4-FFF2-40B4-BE49-F238E27FC236}">
                <a16:creationId xmlns:a16="http://schemas.microsoft.com/office/drawing/2014/main" id="{9DACAAAB-6446-B7C4-B60C-F98E0AD09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2713" y="3585118"/>
            <a:ext cx="3200400" cy="3785652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Bits that flip to achieve the next value are shaded</a:t>
            </a:r>
          </a:p>
        </p:txBody>
      </p:sp>
      <p:pic>
        <p:nvPicPr>
          <p:cNvPr id="9" name="Content Placeholder 8" descr="A number of numbers and symbols&#10;&#10;Description automatically generated">
            <a:extLst>
              <a:ext uri="{FF2B5EF4-FFF2-40B4-BE49-F238E27FC236}">
                <a16:creationId xmlns:a16="http://schemas.microsoft.com/office/drawing/2014/main" id="{F12DC6F0-AE73-662C-39D9-ADE42A64032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287" y="3585118"/>
            <a:ext cx="12209929" cy="949112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85A3619C-FBC3-6473-0FAC-5184B848D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705B04F-F644-02CD-F646-313B7464CBC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Incrementing a Binary Counter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0EA8D-C76B-FF7B-2979-200D895A076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en-US" sz="4400" dirty="0"/>
              <a:t>Cursory analysis:</a:t>
            </a:r>
          </a:p>
          <a:p>
            <a:pPr>
              <a:spcBef>
                <a:spcPct val="50000"/>
              </a:spcBef>
            </a:pPr>
            <a:r>
              <a:rPr lang="en-US" altLang="en-US" sz="4400" dirty="0"/>
              <a:t>A single execution of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INCREMENT</a:t>
            </a:r>
            <a:r>
              <a:rPr lang="en-US" altLang="en-US" sz="4400" dirty="0"/>
              <a:t> takes </a:t>
            </a:r>
            <a:r>
              <a:rPr lang="en-US" altLang="en-US" sz="4400" dirty="0">
                <a:sym typeface="Symbol" pitchFamily="2" charset="2"/>
              </a:rPr>
              <a:t>(</a:t>
            </a:r>
            <a:r>
              <a:rPr lang="en-US" altLang="en-US" sz="4400" i="1" dirty="0">
                <a:sym typeface="Symbol" pitchFamily="2" charset="2"/>
              </a:rPr>
              <a:t>k</a:t>
            </a:r>
            <a:r>
              <a:rPr lang="en-US" altLang="en-US" sz="4400" dirty="0">
                <a:sym typeface="Symbol" pitchFamily="2" charset="2"/>
              </a:rPr>
              <a:t>) in the worst case in which array </a:t>
            </a:r>
            <a:r>
              <a:rPr lang="en-US" altLang="en-US" sz="4400" i="1" dirty="0"/>
              <a:t>A</a:t>
            </a:r>
            <a:r>
              <a:rPr lang="en-US" altLang="en-US" sz="4400" dirty="0">
                <a:sym typeface="Symbol" pitchFamily="2" charset="2"/>
              </a:rPr>
              <a:t> contains all 1’s</a:t>
            </a:r>
          </a:p>
          <a:p>
            <a:pPr>
              <a:spcBef>
                <a:spcPct val="50000"/>
              </a:spcBef>
            </a:pPr>
            <a:r>
              <a:rPr lang="en-US" altLang="en-US" sz="4400" dirty="0">
                <a:sym typeface="Symbol" pitchFamily="2" charset="2"/>
              </a:rPr>
              <a:t>Thus,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INCREMENT</a:t>
            </a:r>
            <a:r>
              <a:rPr lang="en-US" altLang="en-US" sz="4400" dirty="0">
                <a:sym typeface="Symbol" pitchFamily="2" charset="2"/>
              </a:rPr>
              <a:t> operations on an initially zero counter takes O(</a:t>
            </a:r>
            <a:r>
              <a:rPr lang="en-US" altLang="en-US" sz="4400" i="1" dirty="0" err="1">
                <a:sym typeface="Symbol" pitchFamily="2" charset="2"/>
              </a:rPr>
              <a:t>kn</a:t>
            </a:r>
            <a:r>
              <a:rPr lang="en-US" altLang="en-US" sz="4400" dirty="0">
                <a:sym typeface="Symbol" pitchFamily="2" charset="2"/>
              </a:rPr>
              <a:t>) time in the worst case. </a:t>
            </a:r>
            <a:r>
              <a:rPr lang="en-US" altLang="en-US" sz="4400" b="1" dirty="0">
                <a:sym typeface="Webdings" pitchFamily="2" charset="2"/>
              </a:rPr>
              <a:t></a:t>
            </a:r>
            <a:r>
              <a:rPr lang="en-US" altLang="en-US" sz="4400" dirty="0">
                <a:solidFill>
                  <a:srgbClr val="FF0000"/>
                </a:solidFill>
                <a:sym typeface="Symbol" pitchFamily="2" charset="2"/>
              </a:rPr>
              <a:t>NOT TIGHT</a:t>
            </a:r>
            <a:r>
              <a:rPr lang="en-US" altLang="en-US" sz="4400" b="1" dirty="0">
                <a:solidFill>
                  <a:schemeClr val="tx2"/>
                </a:solidFill>
                <a:sym typeface="Webdings" pitchFamily="2" charset="2"/>
              </a:rPr>
              <a:t></a:t>
            </a:r>
            <a:endParaRPr lang="en-US" altLang="en-US" sz="4400" b="1" dirty="0">
              <a:solidFill>
                <a:schemeClr val="tx2"/>
              </a:solidFill>
              <a:sym typeface="Symbol" pitchFamily="2" charset="2"/>
            </a:endParaRPr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084C423-DF97-BDD1-C8A1-1927FC7F02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025DFF72-AE02-F845-A92F-A28F4C5E377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89E92D2-CD9C-EA01-01C4-0E54CDA14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33EDE94-870E-F341-7FDC-87EE22809AE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Incrementing a Binary Counter</a:t>
            </a:r>
          </a:p>
        </p:txBody>
      </p:sp>
    </p:spTree>
    <p:extLst>
      <p:ext uri="{BB962C8B-B14F-4D97-AF65-F5344CB8AC3E}">
        <p14:creationId xmlns:p14="http://schemas.microsoft.com/office/powerpoint/2010/main" val="244733105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3CE75A-9B68-9FDD-162D-093E62AF1DA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/>
              <a:t>Note that, the running time of an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INCREMENT</a:t>
            </a:r>
            <a:r>
              <a:rPr lang="en-US" altLang="en-US" sz="4400" dirty="0"/>
              <a:t> operation is proportional to the number of bits flipped</a:t>
            </a:r>
          </a:p>
          <a:p>
            <a:r>
              <a:rPr lang="en-US" altLang="en-US" sz="4400" dirty="0"/>
              <a:t>However, all bits are not flipped at each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INCREMENT</a:t>
            </a:r>
            <a:endParaRPr lang="en-US" altLang="en-US" sz="4400" dirty="0"/>
          </a:p>
          <a:p>
            <a:pPr lvl="1">
              <a:buFont typeface="Wingdings" pitchFamily="2" charset="2"/>
              <a:buChar char="Ø"/>
            </a:pPr>
            <a:r>
              <a:rPr lang="en-US" altLang="en-US" sz="4400" i="1" dirty="0"/>
              <a:t>A</a:t>
            </a:r>
            <a:r>
              <a:rPr lang="en-US" altLang="en-US" sz="4400" dirty="0"/>
              <a:t>[0] flips at each increment operation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en-US" sz="4400" i="1" dirty="0"/>
              <a:t>A</a:t>
            </a:r>
            <a:r>
              <a:rPr lang="en-US" altLang="en-US" sz="4400" dirty="0"/>
              <a:t>[1] flips at alternate increment operations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en-US" sz="4400" i="1" dirty="0"/>
              <a:t>A</a:t>
            </a:r>
            <a:r>
              <a:rPr lang="en-US" altLang="en-US" sz="4400" dirty="0"/>
              <a:t>[2] flips only once for 4 successive increment operations</a:t>
            </a:r>
          </a:p>
          <a:p>
            <a:pPr lvl="1" algn="ctr">
              <a:buFontTx/>
              <a:buNone/>
            </a:pPr>
            <a:r>
              <a:rPr lang="en-US" altLang="en-US" sz="4400" b="1" dirty="0">
                <a:sym typeface="MT Extra" pitchFamily="2" charset="77"/>
              </a:rPr>
              <a:t></a:t>
            </a:r>
            <a:endParaRPr lang="en-US" altLang="en-US" sz="4400" b="1" dirty="0"/>
          </a:p>
          <a:p>
            <a:r>
              <a:rPr lang="en-US" altLang="en-US" sz="4400" dirty="0"/>
              <a:t>In general, bit </a:t>
            </a:r>
            <a:r>
              <a:rPr lang="en-US" altLang="en-US" sz="4400" i="1" dirty="0"/>
              <a:t>A</a:t>
            </a:r>
            <a:r>
              <a:rPr lang="en-US" altLang="en-US" sz="4400" dirty="0"/>
              <a:t>[</a:t>
            </a:r>
            <a:r>
              <a:rPr lang="en-US" altLang="en-US" sz="4400" i="1" dirty="0" err="1"/>
              <a:t>i</a:t>
            </a:r>
            <a:r>
              <a:rPr lang="en-US" altLang="en-US" sz="4400" dirty="0"/>
              <a:t>] flips </a:t>
            </a:r>
            <a:r>
              <a:rPr lang="en-US" altLang="en-US" sz="4400" dirty="0">
                <a:sym typeface="Symbol" pitchFamily="2" charset="2"/>
              </a:rPr>
              <a:t></a:t>
            </a:r>
            <a:r>
              <a:rPr lang="en-US" altLang="en-US" sz="4400" i="1" dirty="0"/>
              <a:t>n</a:t>
            </a:r>
            <a:r>
              <a:rPr lang="en-US" altLang="en-US" sz="4400" dirty="0"/>
              <a:t>/2</a:t>
            </a:r>
            <a:r>
              <a:rPr lang="en-US" altLang="en-US" sz="4400" i="1" baseline="30000" dirty="0"/>
              <a:t>i</a:t>
            </a:r>
            <a:r>
              <a:rPr lang="en-US" altLang="en-US" sz="4400" dirty="0">
                <a:sym typeface="Symbol" pitchFamily="2" charset="2"/>
              </a:rPr>
              <a:t></a:t>
            </a:r>
            <a:r>
              <a:rPr lang="en-US" altLang="en-US" sz="4400" dirty="0"/>
              <a:t> times in a sequence of </a:t>
            </a:r>
            <a:r>
              <a:rPr lang="en-US" altLang="en-US" sz="4400" i="1" dirty="0"/>
              <a:t>n</a:t>
            </a:r>
            <a:r>
              <a:rPr lang="en-US" altLang="en-US" sz="4400" dirty="0"/>
              <a:t>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INCREMENT</a:t>
            </a:r>
            <a:r>
              <a:rPr lang="en-US" altLang="en-US" sz="4400" b="1" dirty="0"/>
              <a:t>s</a:t>
            </a:r>
            <a:endParaRPr lang="en-US" altLang="en-US" sz="4400" dirty="0"/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2317A-73FE-3A68-BC37-0471A89307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57FE2008-07C4-6543-B05D-22EA675BD906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A8EE584-9411-C82A-D49D-340AEDA49E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ECFFC3-058D-A17C-2631-3E1F4C8A1D9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Incrementing a Binary Counter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0544DC8-E914-CF2F-46D2-67D0A4A79673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sz="4400" dirty="0"/>
                  <a:t>Therefore, the total number of flips in the sequence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en-US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4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en-US" sz="4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4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 &lt; 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sub>
                        <m:sup>
                          <m:r>
                            <a:rPr lang="en-US" alt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en-US" sz="4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         =2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en-US" sz="4400" b="0" i="1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altLang="en-US" sz="4400" dirty="0"/>
              </a:p>
              <a:p>
                <a:pPr marL="0" indent="0">
                  <a:buNone/>
                </a:pPr>
                <a:endParaRPr lang="en-US" altLang="en-US" sz="4400" dirty="0"/>
              </a:p>
              <a:p>
                <a:r>
                  <a:rPr lang="en-US" altLang="en-US" sz="4400" dirty="0"/>
                  <a:t>Thus, a sequence of n </a:t>
                </a:r>
                <a:r>
                  <a:rPr lang="en-US" altLang="en-US" sz="4400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INCREMENT</a:t>
                </a:r>
                <a:r>
                  <a:rPr lang="en-US" altLang="en-US" sz="4400" dirty="0"/>
                  <a:t> operations on an initially zero counter takes </a:t>
                </a:r>
                <a:r>
                  <a:rPr lang="en-US" altLang="en-US" sz="4400" dirty="0">
                    <a:sym typeface="Symbol" pitchFamily="2" charset="2"/>
                  </a:rPr>
                  <a:t>O(</a:t>
                </a:r>
                <a:r>
                  <a:rPr lang="en-US" altLang="en-US" sz="4400" i="1" dirty="0">
                    <a:sym typeface="Symbol" pitchFamily="2" charset="2"/>
                  </a:rPr>
                  <a:t>n</a:t>
                </a:r>
                <a:r>
                  <a:rPr lang="en-US" altLang="en-US" sz="4400" dirty="0">
                    <a:sym typeface="Symbol" pitchFamily="2" charset="2"/>
                  </a:rPr>
                  <a:t>) </a:t>
                </a:r>
                <a:r>
                  <a:rPr lang="en-US" altLang="en-US" sz="4400" dirty="0"/>
                  <a:t>time in the worst case. </a:t>
                </a:r>
              </a:p>
              <a:p>
                <a:r>
                  <a:rPr lang="en-US" altLang="en-US" sz="4400" dirty="0"/>
                  <a:t>The amortized cost of each operation is </a:t>
                </a:r>
              </a:p>
              <a:p>
                <a:pPr algn="ctr">
                  <a:buFontTx/>
                  <a:buNone/>
                </a:pPr>
                <a:r>
                  <a:rPr lang="en-US" altLang="en-US" sz="5400" dirty="0">
                    <a:sym typeface="Symbol" pitchFamily="2" charset="2"/>
                  </a:rPr>
                  <a:t>O(</a:t>
                </a:r>
                <a:r>
                  <a:rPr lang="en-US" altLang="en-US" sz="5400" i="1" dirty="0">
                    <a:sym typeface="Symbol" pitchFamily="2" charset="2"/>
                  </a:rPr>
                  <a:t>n</a:t>
                </a:r>
                <a:r>
                  <a:rPr lang="en-US" altLang="en-US" sz="5400" dirty="0">
                    <a:sym typeface="Symbol" pitchFamily="2" charset="2"/>
                  </a:rPr>
                  <a:t>)</a:t>
                </a:r>
                <a:r>
                  <a:rPr lang="en-US" altLang="en-US" sz="5400" i="1" dirty="0">
                    <a:sym typeface="Symbol" pitchFamily="2" charset="2"/>
                  </a:rPr>
                  <a:t>n </a:t>
                </a:r>
                <a:r>
                  <a:rPr lang="en-US" altLang="en-US" sz="5400" dirty="0">
                    <a:sym typeface="Symbol" pitchFamily="2" charset="2"/>
                  </a:rPr>
                  <a:t> O(1)</a:t>
                </a:r>
              </a:p>
              <a:p>
                <a:endParaRPr lang="en-US" alt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0544DC8-E914-CF2F-46D2-67D0A4A79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>
                <a:blip r:embed="rId3"/>
                <a:stretch>
                  <a:fillRect l="-1645" t="-15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C6CF186-CE6B-FBF3-BB4D-3A26EE5AC0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AF8B4BE6-7505-334F-B9E3-B432B02F7FB6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9F9B8AF-DE59-2319-F2BC-4C06B5369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52D3E6-45DE-400E-505B-6E9A995308D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Incrementing a Binary Counter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5D0F73-45EE-6596-FAD2-F3842440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Accounting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63EA0B-2EEF-1318-D66F-E08838C597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8CF96A-2555-1C5C-5D56-BC02693C61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We assign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different charges </a:t>
            </a:r>
            <a:r>
              <a:rPr lang="en-AU" altLang="en-US" sz="4400" dirty="0">
                <a:sym typeface="Symbol" pitchFamily="2" charset="2"/>
              </a:rPr>
              <a:t>to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different operations </a:t>
            </a:r>
            <a:r>
              <a:rPr lang="en-AU" altLang="en-US" sz="4400" dirty="0">
                <a:sym typeface="Symbol" pitchFamily="2" charset="2"/>
              </a:rPr>
              <a:t>with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some</a:t>
            </a:r>
            <a:r>
              <a:rPr lang="en-AU" altLang="en-US" sz="4400" dirty="0">
                <a:solidFill>
                  <a:srgbClr val="FF0000"/>
                </a:solidFill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operations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charged more or less </a:t>
            </a:r>
            <a:r>
              <a:rPr lang="en-AU" altLang="en-US" sz="4400" dirty="0">
                <a:sym typeface="Symbol" pitchFamily="2" charset="2"/>
              </a:rPr>
              <a:t>than they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actually cost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The amount we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charge</a:t>
            </a:r>
            <a:r>
              <a:rPr lang="en-AU" altLang="en-US" sz="4400" dirty="0">
                <a:sym typeface="Symbol" pitchFamily="2" charset="2"/>
              </a:rPr>
              <a:t> an operation is called its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amortized cost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When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amortized cost </a:t>
            </a:r>
            <a:r>
              <a:rPr lang="en-AU" altLang="en-US" sz="4400" dirty="0">
                <a:sym typeface="Symbol" pitchFamily="2" charset="2"/>
              </a:rPr>
              <a:t>of an operation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exceeds</a:t>
            </a:r>
            <a:r>
              <a:rPr lang="en-AU" altLang="en-US" sz="4400" dirty="0">
                <a:sym typeface="Symbol" pitchFamily="2" charset="2"/>
              </a:rPr>
              <a:t> its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actual cost   </a:t>
            </a:r>
            <a:r>
              <a:rPr lang="en-AU" altLang="en-US" sz="4400" dirty="0">
                <a:sym typeface="Symbol" pitchFamily="2" charset="2"/>
              </a:rPr>
              <a:t>the difference is assigned to specific objects in the data structure as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credit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Credit</a:t>
            </a:r>
            <a:r>
              <a:rPr lang="en-AU" altLang="en-US" sz="4400" dirty="0">
                <a:sym typeface="Symbol" pitchFamily="2" charset="2"/>
              </a:rPr>
              <a:t> can be used later to help pay for operations whose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amortized cost </a:t>
            </a:r>
            <a:r>
              <a:rPr lang="en-AU" altLang="en-US" sz="4400" dirty="0">
                <a:sym typeface="Symbol" pitchFamily="2" charset="2"/>
              </a:rPr>
              <a:t>is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less</a:t>
            </a:r>
            <a:r>
              <a:rPr lang="en-AU" altLang="en-US" sz="4400" dirty="0">
                <a:solidFill>
                  <a:srgbClr val="FF0000"/>
                </a:solidFill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than their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actual cost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That is, amortized cost of an operation can be considered as being split between its actual cost and credit (either deposited or used)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8F9BA-7323-1DD0-35A7-BE42CB3392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DBE47522-B9E7-864F-B713-0BAA0070FBE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5EE0319D-B934-C2CB-DDE1-B021159FC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762000"/>
            <a:ext cx="169164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4800" dirty="0">
              <a:sym typeface="Symbol" pitchFamily="2" charset="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F70662-07D6-5EDC-505E-AED8BDF0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Accounting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00FB45-B787-6567-CBBB-3BB45D08B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5F7126-84DD-EB66-1DDE-AA110937C5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Key points in the accounting method: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The total amortized cost of a sequence of operations must be an upper bound on the total actual cost of the sequence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This relationship must hold for all sequences of operations</a:t>
            </a:r>
          </a:p>
          <a:p>
            <a:pPr eaLnBrk="0" hangingPunct="0">
              <a:lnSpc>
                <a:spcPct val="40000"/>
              </a:lnSpc>
              <a:spcBef>
                <a:spcPct val="20000"/>
              </a:spcBef>
            </a:pPr>
            <a:endParaRPr lang="en-AU" altLang="en-US" sz="4400" dirty="0">
              <a:sym typeface="Symbol" pitchFamily="2" charset="2"/>
            </a:endParaRP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Thus, the total credit associated with the data structure must be nonnegative at all times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Since it represents the amount by which the total amortized cost incurred so far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exceed</a:t>
            </a:r>
            <a:r>
              <a:rPr lang="en-AU" altLang="en-US" sz="4400" dirty="0">
                <a:sym typeface="Symbol" pitchFamily="2" charset="2"/>
              </a:rPr>
              <a:t> the total actual cost incurred so far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B0718-CC84-D1A1-2C92-626E791D47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871B07DA-81D5-F746-9583-20393D79C4F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5AAAE83-A894-11E3-AD44-E37FFA8C1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762000"/>
            <a:ext cx="163068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4800" dirty="0">
              <a:sym typeface="Symbol" pitchFamily="2" charset="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AEF6-3D06-95C4-8CC4-2021BE86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858E-1FFC-7556-AB3F-24E910177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Session 13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BC106-FF37-AB10-1DEF-3DB3616C74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013200"/>
            <a:ext cx="20057623" cy="7831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Amortized analysis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Aggregate Analysis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The accounting method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The potential method</a:t>
            </a:r>
          </a:p>
          <a:p>
            <a:pPr>
              <a:spcBef>
                <a:spcPts val="0"/>
              </a:spcBef>
            </a:pPr>
            <a:r>
              <a:rPr lang="en-US" sz="4400" dirty="0"/>
              <a:t>Dynamic Tables</a:t>
            </a:r>
          </a:p>
        </p:txBody>
      </p:sp>
    </p:spTree>
    <p:extLst>
      <p:ext uri="{BB962C8B-B14F-4D97-AF65-F5344CB8AC3E}">
        <p14:creationId xmlns:p14="http://schemas.microsoft.com/office/powerpoint/2010/main" val="356048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865F6A-30EE-8D88-80E2-D7BF38A5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Accounting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05500D-5295-C356-40B1-BB7ED17C1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Multipop</a:t>
            </a:r>
            <a:r>
              <a:rPr lang="en-US" dirty="0"/>
              <a:t> stack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CF0F2A-96D8-1B3C-7E2C-002BB99D1F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Assign the following amortized costs:</a:t>
            </a:r>
          </a:p>
          <a:p>
            <a:pPr marL="0" indent="0" eaLnBrk="0" hangingPunct="0">
              <a:spcBef>
                <a:spcPct val="20000"/>
              </a:spcBef>
              <a:buNone/>
            </a:pPr>
            <a:r>
              <a:rPr lang="en-AU" altLang="en-US" sz="4800" dirty="0">
                <a:sym typeface="Symbol" pitchFamily="2" charset="2"/>
              </a:rPr>
              <a:t>	        Push: 2 	        Pop: 0 		</a:t>
            </a:r>
            <a:r>
              <a:rPr lang="en-AU" altLang="en-US" sz="4800" dirty="0" err="1">
                <a:sym typeface="Symbol" pitchFamily="2" charset="2"/>
              </a:rPr>
              <a:t>Multipop</a:t>
            </a:r>
            <a:r>
              <a:rPr lang="en-AU" altLang="en-US" sz="4800" dirty="0">
                <a:sym typeface="Symbol" pitchFamily="2" charset="2"/>
              </a:rPr>
              <a:t>: 0</a:t>
            </a:r>
          </a:p>
          <a:p>
            <a:pPr eaLnBrk="0" hangingPunct="0">
              <a:lnSpc>
                <a:spcPct val="40000"/>
              </a:lnSpc>
              <a:spcBef>
                <a:spcPct val="20000"/>
              </a:spcBef>
            </a:pPr>
            <a:endParaRPr lang="en-AU" altLang="en-US" sz="4800" dirty="0">
              <a:sym typeface="Symbol" pitchFamily="2" charset="2"/>
            </a:endParaRPr>
          </a:p>
          <a:p>
            <a:pPr eaLnBrk="0" hangingPunct="0">
              <a:spcBef>
                <a:spcPct val="20000"/>
              </a:spcBef>
            </a:pPr>
            <a:r>
              <a:rPr lang="en-AU" altLang="en-US" sz="4800" dirty="0">
                <a:solidFill>
                  <a:schemeClr val="accent2"/>
                </a:solidFill>
                <a:sym typeface="Symbol" pitchFamily="2" charset="2"/>
              </a:rPr>
              <a:t>Notes: 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Amortized cost of </a:t>
            </a:r>
            <a:r>
              <a:rPr lang="en-AU" alt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AU" altLang="en-US" sz="4800" dirty="0">
                <a:sym typeface="Symbol" pitchFamily="2" charset="2"/>
              </a:rPr>
              <a:t> is a constant (0), whereas the actual cost is variable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All amortized costs are O(</a:t>
            </a:r>
            <a:r>
              <a:rPr lang="en-AU" altLang="en-US" sz="4800" dirty="0">
                <a:solidFill>
                  <a:srgbClr val="006600"/>
                </a:solidFill>
                <a:sym typeface="Symbol" pitchFamily="2" charset="2"/>
              </a:rPr>
              <a:t>1</a:t>
            </a:r>
            <a:r>
              <a:rPr lang="en-AU" altLang="en-US" sz="4800" dirty="0">
                <a:sym typeface="Symbol" pitchFamily="2" charset="2"/>
              </a:rPr>
              <a:t>), however, in general, amortized costs of different operations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may differ asymptotically</a:t>
            </a:r>
          </a:p>
          <a:p>
            <a:pPr eaLnBrk="0" hangingPunct="0">
              <a:lnSpc>
                <a:spcPct val="50000"/>
              </a:lnSpc>
              <a:spcBef>
                <a:spcPct val="20000"/>
              </a:spcBef>
            </a:pPr>
            <a:endParaRPr lang="en-AU" altLang="en-US" sz="4800" dirty="0">
              <a:solidFill>
                <a:srgbClr val="FF0000"/>
              </a:solidFill>
              <a:sym typeface="Symbol" pitchFamily="2" charset="2"/>
            </a:endParaRPr>
          </a:p>
          <a:p>
            <a:pPr eaLnBrk="0" hangingPunct="0">
              <a:spcBef>
                <a:spcPct val="20000"/>
              </a:spcBef>
            </a:pP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Suppose we use $1 bill to represent each unit of cost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0E956-B4C6-F04E-2081-1E2EBE9311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54966667-ADC9-7E47-AB89-12679324B676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91ED5935-5931-17FA-5BCC-711E62AE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762000"/>
            <a:ext cx="163068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4800" dirty="0">
              <a:solidFill>
                <a:srgbClr val="FF0000"/>
              </a:solidFill>
              <a:sym typeface="Symbol" pitchFamily="2" charset="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62A7AE-9CF1-EB74-5D32-AE3AE16C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Accounting Method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A5A1F6-4CB8-5FCC-907A-915C3A67247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We start with an empty stack of plates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When we push a plate on the stack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we use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$1 </a:t>
            </a:r>
            <a:r>
              <a:rPr lang="en-AU" altLang="en-US" sz="4800" dirty="0">
                <a:sym typeface="Symbol" pitchFamily="2" charset="2"/>
              </a:rPr>
              <a:t>to pay the actual cost of the </a:t>
            </a:r>
            <a:r>
              <a:rPr lang="en-AU" alt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AU" altLang="en-US" sz="4800" dirty="0">
                <a:sym typeface="Symbol" pitchFamily="2" charset="2"/>
              </a:rPr>
              <a:t> operation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we put a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credit</a:t>
            </a:r>
            <a:r>
              <a:rPr lang="en-AU" altLang="en-US" sz="4800" dirty="0">
                <a:sym typeface="Symbol" pitchFamily="2" charset="2"/>
              </a:rPr>
              <a:t> of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$1 </a:t>
            </a:r>
            <a:r>
              <a:rPr lang="en-AU" altLang="en-US" sz="4800" dirty="0">
                <a:sym typeface="Symbol" pitchFamily="2" charset="2"/>
              </a:rPr>
              <a:t>on top of the pushed plate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At any time point, every plate on the stack has a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$1 </a:t>
            </a:r>
            <a:r>
              <a:rPr lang="en-AU" altLang="en-US" sz="4800" dirty="0">
                <a:sym typeface="Symbol" pitchFamily="2" charset="2"/>
              </a:rPr>
              <a:t>of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credit</a:t>
            </a:r>
            <a:r>
              <a:rPr lang="en-AU" altLang="en-US" sz="4800" dirty="0">
                <a:sym typeface="Symbol" pitchFamily="2" charset="2"/>
              </a:rPr>
              <a:t> on it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The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$1 </a:t>
            </a:r>
            <a:r>
              <a:rPr lang="en-AU" altLang="en-US" sz="4800" dirty="0">
                <a:sym typeface="Symbol" pitchFamily="2" charset="2"/>
              </a:rPr>
              <a:t>stored on the plate is a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prepayment</a:t>
            </a:r>
            <a:r>
              <a:rPr lang="en-AU" altLang="en-US" sz="4800" dirty="0">
                <a:solidFill>
                  <a:srgbClr val="FF0000"/>
                </a:solidFill>
                <a:sym typeface="Symbol" pitchFamily="2" charset="2"/>
              </a:rPr>
              <a:t> </a:t>
            </a:r>
            <a:r>
              <a:rPr lang="en-AU" altLang="en-US" sz="4800" dirty="0">
                <a:sym typeface="Symbol" pitchFamily="2" charset="2"/>
              </a:rPr>
              <a:t>for the cost of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popping</a:t>
            </a:r>
            <a:r>
              <a:rPr lang="en-AU" altLang="en-US" sz="4800" dirty="0">
                <a:sym typeface="Symbol" pitchFamily="2" charset="2"/>
              </a:rPr>
              <a:t> it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In order to pop a plate from  the stack</a:t>
            </a:r>
          </a:p>
          <a:p>
            <a:pPr lvl="1" eaLnBrk="0" hangingPunct="0">
              <a:spcBef>
                <a:spcPct val="20000"/>
              </a:spcBef>
              <a:buFontTx/>
              <a:buChar char="•"/>
            </a:pPr>
            <a:r>
              <a:rPr lang="en-AU" altLang="en-US" sz="4800" dirty="0">
                <a:sym typeface="Symbol" pitchFamily="2" charset="2"/>
              </a:rPr>
              <a:t>we take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$1 of credit </a:t>
            </a:r>
            <a:r>
              <a:rPr lang="en-AU" altLang="en-US" sz="4800" dirty="0">
                <a:sym typeface="Symbol" pitchFamily="2" charset="2"/>
              </a:rPr>
              <a:t>off the plate</a:t>
            </a:r>
          </a:p>
          <a:p>
            <a:pPr lvl="1" eaLnBrk="0" hangingPunct="0">
              <a:spcBef>
                <a:spcPct val="20000"/>
              </a:spcBef>
              <a:buFontTx/>
              <a:buChar char="•"/>
            </a:pPr>
            <a:r>
              <a:rPr lang="en-AU" altLang="en-US" sz="4800" dirty="0">
                <a:sym typeface="Symbol" pitchFamily="2" charset="2"/>
              </a:rPr>
              <a:t>and use it to pay the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actual cost</a:t>
            </a:r>
            <a:r>
              <a:rPr lang="en-AU" altLang="en-US" sz="4800" dirty="0">
                <a:sym typeface="Symbol" pitchFamily="2" charset="2"/>
              </a:rPr>
              <a:t> of the </a:t>
            </a:r>
            <a:r>
              <a:rPr lang="en-AU" alt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AU" altLang="en-US" sz="4800" dirty="0">
                <a:sym typeface="Symbol" pitchFamily="2" charset="2"/>
              </a:rPr>
              <a:t> operation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BFD1-7A16-5555-5E2B-1443A8B902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AE0B19C8-79E7-2140-AEA7-A720B5F389E7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300C7CCA-78AA-3F79-076A-1786AB195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762000"/>
            <a:ext cx="163068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4800" dirty="0">
              <a:sym typeface="Symbol" pitchFamily="2" charset="2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E801021-8967-7366-CD4B-85765FBFA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 err="1"/>
              <a:t>Multipop</a:t>
            </a:r>
            <a:r>
              <a:rPr lang="en-US" dirty="0"/>
              <a:t> stack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9F32C8-1A14-1CD3-6D40-AFE929BD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Accounting Method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4C3C2B-B20E-A990-E3FD-18ACD744D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Multipop</a:t>
            </a:r>
            <a:r>
              <a:rPr lang="en-US" dirty="0"/>
              <a:t> stack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76D352-E77D-0701-934F-77ECF862A8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Thus, by charging the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AU" altLang="en-US" sz="4400" dirty="0">
                <a:sym typeface="Symbol" pitchFamily="2" charset="2"/>
              </a:rPr>
              <a:t> operation a little bit more  we don’t need to charge anything from the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AU" altLang="en-US" sz="4400" dirty="0">
                <a:sym typeface="Symbol" pitchFamily="2" charset="2"/>
              </a:rPr>
              <a:t> &amp;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AU" altLang="en-US" sz="4400" dirty="0">
                <a:solidFill>
                  <a:srgbClr val="FF0000"/>
                </a:solidFill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operations</a:t>
            </a:r>
          </a:p>
          <a:p>
            <a:pPr eaLnBrk="0" hangingPunct="0">
              <a:lnSpc>
                <a:spcPct val="20000"/>
              </a:lnSpc>
              <a:spcBef>
                <a:spcPct val="20000"/>
              </a:spcBef>
            </a:pPr>
            <a:endParaRPr lang="en-AU" altLang="en-US" sz="4400" dirty="0">
              <a:sym typeface="Symbol" pitchFamily="2" charset="2"/>
            </a:endParaRP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We have ensured that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amount of credits is always nonnegative 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since each plate on the stack always has $1 of credit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and the stack always has a nonnegative number of plates</a:t>
            </a:r>
          </a:p>
          <a:p>
            <a:pPr eaLnBrk="0" hangingPunct="0">
              <a:lnSpc>
                <a:spcPct val="30000"/>
              </a:lnSpc>
              <a:spcBef>
                <a:spcPct val="20000"/>
              </a:spcBef>
            </a:pPr>
            <a:endParaRPr lang="en-AU" altLang="en-US" sz="4400" dirty="0">
              <a:sym typeface="Symbol" pitchFamily="2" charset="2"/>
            </a:endParaRP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Thus, for any sequence of </a:t>
            </a:r>
            <a:r>
              <a:rPr lang="en-AU" altLang="en-US" sz="4400" i="1" dirty="0">
                <a:solidFill>
                  <a:srgbClr val="006600"/>
                </a:solidFill>
                <a:sym typeface="Symbol" pitchFamily="2" charset="2"/>
              </a:rPr>
              <a:t>n</a:t>
            </a:r>
            <a:r>
              <a:rPr lang="en-AU" altLang="en-US" sz="4400" dirty="0">
                <a:sym typeface="Symbol" pitchFamily="2" charset="2"/>
              </a:rPr>
              <a:t>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AU" altLang="en-US" sz="4400" dirty="0">
                <a:sym typeface="Symbol" pitchFamily="2" charset="2"/>
              </a:rPr>
              <a:t>,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AU" altLang="en-US" sz="4400" dirty="0">
                <a:sym typeface="Symbol" pitchFamily="2" charset="2"/>
              </a:rPr>
              <a:t>,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AU" altLang="en-US" sz="4400" dirty="0">
                <a:sym typeface="Symbol" pitchFamily="2" charset="2"/>
              </a:rPr>
              <a:t> operations,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total amortized cost </a:t>
            </a:r>
            <a:r>
              <a:rPr lang="en-AU" altLang="en-US" sz="4400" dirty="0">
                <a:sym typeface="Symbol" pitchFamily="2" charset="2"/>
              </a:rPr>
              <a:t>is an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upper bound </a:t>
            </a:r>
            <a:r>
              <a:rPr lang="en-AU" altLang="en-US" sz="4400" dirty="0">
                <a:sym typeface="Symbol" pitchFamily="2" charset="2"/>
              </a:rPr>
              <a:t>on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total actual cost</a:t>
            </a:r>
          </a:p>
          <a:p>
            <a:r>
              <a:rPr lang="en-US" sz="4400" dirty="0"/>
              <a:t>Since the total amortized cost is O(n), so is the total actual cost. 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053EA-68E5-F329-DA85-42AFA921B6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641C37BD-3715-644F-9C0B-31B5D7186F0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FFDEB8F5-BAE0-DB47-17B7-EA2FBD49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762000"/>
            <a:ext cx="166116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4800" dirty="0">
              <a:solidFill>
                <a:srgbClr val="FF0000"/>
              </a:solidFill>
              <a:sym typeface="Symbol" pitchFamily="2" charset="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FFDCF7-9AAA-5748-57F9-1FA28C85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Accounting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719E1-FF80-BA01-D1F5-80210890D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Incrementing a binary counter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01B369-49ED-707E-8C98-AFEEFAB17CA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Recall that, the running time of an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</a:t>
            </a:r>
            <a:r>
              <a:rPr lang="en-AU" altLang="en-US" sz="4400" dirty="0">
                <a:sym typeface="Symbol" pitchFamily="2" charset="2"/>
              </a:rPr>
              <a:t> operation is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proportional</a:t>
            </a:r>
            <a:r>
              <a:rPr lang="en-AU" altLang="en-US" sz="4400" dirty="0">
                <a:solidFill>
                  <a:srgbClr val="FF0000"/>
                </a:solidFill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to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number of bits flipped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Charge an amortized cost of $2 to set a bit to 1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When a bit is set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we use $1 to pay for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actual setting </a:t>
            </a:r>
            <a:r>
              <a:rPr lang="en-AU" altLang="en-US" sz="4400" dirty="0">
                <a:sym typeface="Symbol" pitchFamily="2" charset="2"/>
              </a:rPr>
              <a:t>of the bit and</a:t>
            </a:r>
          </a:p>
          <a:p>
            <a:pPr lvl="1"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we place the other $1 on the bit as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credit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At any time point, every 1 in the counter has a $1 of credit on it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Hence, we don’t need to charge anything to reset a bit to 0, we just pay for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reset</a:t>
            </a:r>
            <a:r>
              <a:rPr lang="en-AU" altLang="en-US" sz="4400" dirty="0">
                <a:solidFill>
                  <a:srgbClr val="FF0000"/>
                </a:solidFill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with the $1 on it.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AF0B-0713-915F-A5A3-AB5A3444D7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DDB4E983-2B61-4845-9D18-57AE96B979F3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2F6C2C1B-C892-76D5-5AA1-55B15ADF3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762000"/>
            <a:ext cx="166116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4800" dirty="0">
              <a:sym typeface="Symbol" pitchFamily="2" charset="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C3AA41-B96E-D8C7-29BB-0BE49C75A9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The amortized cost of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</a:t>
            </a:r>
            <a:r>
              <a:rPr lang="en-AU" altLang="en-US" sz="4400" dirty="0">
                <a:sym typeface="Symbol" pitchFamily="2" charset="2"/>
              </a:rPr>
              <a:t> can now be determined:</a:t>
            </a:r>
          </a:p>
          <a:p>
            <a:pPr lvl="1" eaLnBrk="0" hangingPunct="0">
              <a:spcBef>
                <a:spcPct val="20000"/>
              </a:spcBef>
              <a:buFont typeface="Wingdings" pitchFamily="2" charset="2"/>
              <a:buChar char="Ø"/>
            </a:pPr>
            <a:r>
              <a:rPr lang="en-AU" altLang="en-US" sz="4400" dirty="0">
                <a:sym typeface="Symbol" pitchFamily="2" charset="2"/>
              </a:rPr>
              <a:t> The cost of resetting bits within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while</a:t>
            </a:r>
            <a:r>
              <a:rPr lang="en-AU" altLang="en-US" sz="4400" dirty="0">
                <a:sym typeface="Symbol" pitchFamily="2" charset="2"/>
              </a:rPr>
              <a:t> loop is paid by the dollars on the bits that are reset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At most one bit is set to 1, in an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</a:t>
            </a:r>
            <a:r>
              <a:rPr lang="en-AU" altLang="en-US" sz="4400" dirty="0">
                <a:sym typeface="Symbol" pitchFamily="2" charset="2"/>
              </a:rPr>
              <a:t> operation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Therefore, the amortized cost of an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</a:t>
            </a:r>
            <a:r>
              <a:rPr lang="en-AU" altLang="en-US" sz="4400" dirty="0">
                <a:solidFill>
                  <a:srgbClr val="FF0000"/>
                </a:solidFill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operation is at most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$2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The number of 1’s in the counter is never negative, thus          </a:t>
            </a:r>
          </a:p>
          <a:p>
            <a:pPr lvl="1" eaLnBrk="0" hangingPunct="0">
              <a:spcBef>
                <a:spcPct val="20000"/>
              </a:spcBef>
              <a:buFont typeface="Wingdings" pitchFamily="2" charset="2"/>
              <a:buChar char="Ø"/>
            </a:pPr>
            <a:r>
              <a:rPr lang="en-AU" altLang="en-US" sz="4400" dirty="0">
                <a:sym typeface="Symbol" pitchFamily="2" charset="2"/>
              </a:rPr>
              <a:t>the amount of credit is always nonnegative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Thus, for </a:t>
            </a:r>
            <a:r>
              <a:rPr lang="en-AU" altLang="en-US" sz="4400" i="1" dirty="0">
                <a:solidFill>
                  <a:srgbClr val="006600"/>
                </a:solidFill>
                <a:sym typeface="Symbol" pitchFamily="2" charset="2"/>
              </a:rPr>
              <a:t>n</a:t>
            </a:r>
            <a:r>
              <a:rPr lang="en-AU" altLang="en-US" sz="4400" dirty="0">
                <a:sym typeface="Symbol" pitchFamily="2" charset="2"/>
              </a:rPr>
              <a:t> </a:t>
            </a:r>
            <a:r>
              <a:rPr lang="en-AU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 </a:t>
            </a:r>
            <a:r>
              <a:rPr lang="en-AU" altLang="en-US" sz="4400" dirty="0">
                <a:sym typeface="Symbol" pitchFamily="2" charset="2"/>
              </a:rPr>
              <a:t>operations,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total amortized cost </a:t>
            </a:r>
            <a:r>
              <a:rPr lang="en-AU" altLang="en-US" sz="4400" dirty="0">
                <a:sym typeface="Symbol" pitchFamily="2" charset="2"/>
              </a:rPr>
              <a:t>is O(</a:t>
            </a:r>
            <a:r>
              <a:rPr lang="en-AU" altLang="en-US" sz="4400" i="1" dirty="0">
                <a:sym typeface="Symbol" pitchFamily="2" charset="2"/>
              </a:rPr>
              <a:t>n</a:t>
            </a:r>
            <a:r>
              <a:rPr lang="en-AU" altLang="en-US" sz="4400" dirty="0">
                <a:sym typeface="Symbol" pitchFamily="2" charset="2"/>
              </a:rPr>
              <a:t>), which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bounds the actual cost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93C39-C7A1-7D98-AACC-42BBE5EA6A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5125627F-A1D9-E84C-9C76-A65FBC86733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D4EDB987-F799-DD02-AC85-310A1691A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762000"/>
            <a:ext cx="161544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4800" dirty="0">
              <a:solidFill>
                <a:srgbClr val="FF0000"/>
              </a:solidFill>
              <a:sym typeface="Symbol" pitchFamily="2" charset="2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D5572C8-F095-BE74-A8B9-6D4549FD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Accounting Method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6ADA2ED-ED9B-9FF2-F851-E9F0B6877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Incrementing a binary counter</a:t>
            </a: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762450-CFE9-58B6-430E-BEDF69D0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D43B9E-00F3-E07B-25B7-9AE66ED8D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F2A335-AD46-755F-F15A-2CFCC958BF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Accounting method represents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prepaid work </a:t>
            </a:r>
            <a:r>
              <a:rPr lang="en-AU" altLang="en-US" sz="4400" dirty="0">
                <a:sym typeface="Symbol" pitchFamily="2" charset="2"/>
              </a:rPr>
              <a:t>as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credit</a:t>
            </a:r>
            <a:r>
              <a:rPr lang="en-AU" altLang="en-US" sz="4400" dirty="0">
                <a:sym typeface="Symbol" pitchFamily="2" charset="2"/>
              </a:rPr>
              <a:t> stored with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specific objects </a:t>
            </a:r>
            <a:r>
              <a:rPr lang="en-AU" altLang="en-US" sz="4400" dirty="0">
                <a:sym typeface="Symbol" pitchFamily="2" charset="2"/>
              </a:rPr>
              <a:t>in the data structure</a:t>
            </a: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endParaRPr lang="en-AU" altLang="en-US" sz="4400" dirty="0">
              <a:solidFill>
                <a:srgbClr val="FF0000"/>
              </a:solidFill>
              <a:sym typeface="Symbol" pitchFamily="2" charset="2"/>
            </a:endParaRP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Potential method </a:t>
            </a:r>
            <a:r>
              <a:rPr lang="en-AU" altLang="en-US" sz="4400" dirty="0">
                <a:sym typeface="Symbol" pitchFamily="2" charset="2"/>
              </a:rPr>
              <a:t>represents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prepaid work </a:t>
            </a:r>
            <a:r>
              <a:rPr lang="en-AU" altLang="en-US" sz="4400" dirty="0">
                <a:sym typeface="Symbol" pitchFamily="2" charset="2"/>
              </a:rPr>
              <a:t>as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potential energy or just potential                                          </a:t>
            </a: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en-AU" altLang="en-US" sz="4400" dirty="0">
                <a:sym typeface="Symbol" pitchFamily="2" charset="2"/>
              </a:rPr>
              <a:t>that can be released to pay for the future operations</a:t>
            </a: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endParaRPr lang="en-AU" altLang="en-US" sz="4400" dirty="0">
              <a:sym typeface="Symbol" pitchFamily="2" charset="2"/>
            </a:endParaRP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potential</a:t>
            </a:r>
            <a:r>
              <a:rPr lang="en-AU" altLang="en-US" sz="4400" dirty="0">
                <a:sym typeface="Symbol" pitchFamily="2" charset="2"/>
              </a:rPr>
              <a:t> is associated with the data structure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as a</a:t>
            </a:r>
            <a:r>
              <a:rPr lang="en-AU" altLang="en-US" sz="4400" dirty="0">
                <a:solidFill>
                  <a:srgbClr val="FF0000"/>
                </a:solidFill>
                <a:sym typeface="Symbol" pitchFamily="2" charset="2"/>
              </a:rPr>
              <a:t>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whole</a:t>
            </a:r>
            <a:r>
              <a:rPr lang="en-AU" altLang="en-US" sz="4400" dirty="0">
                <a:sym typeface="Symbol" pitchFamily="2" charset="2"/>
              </a:rPr>
              <a:t> rather than with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specific objects </a:t>
            </a:r>
            <a:r>
              <a:rPr lang="en-AU" altLang="en-US" sz="4400" dirty="0">
                <a:sym typeface="Symbol" pitchFamily="2" charset="2"/>
              </a:rPr>
              <a:t>within the data structure</a:t>
            </a:r>
          </a:p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endParaRPr lang="en-AU" altLang="en-US" sz="4400" dirty="0">
              <a:sym typeface="Symbol" pitchFamily="2" charset="2"/>
            </a:endParaRP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3578C-8929-6ECF-09DC-0AE1845CAD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89ABFBE6-39B1-6F4E-BA62-082A23439302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73DF4946-04EB-0C93-1AF9-C44D1D613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762000"/>
            <a:ext cx="161544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endParaRPr lang="en-AU" altLang="en-US" sz="4800" dirty="0">
              <a:sym typeface="Symbol" pitchFamily="2" charset="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75A766-0515-D12C-3ECA-71403997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E953F2-E446-885E-AF9D-E7C4C815C0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8AFD3A-FFC1-EB50-D1D4-4BBA1A2DA21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We start with an initial data structure 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baseline="-25000" dirty="0">
                <a:sym typeface="Symbol" pitchFamily="2" charset="2"/>
              </a:rPr>
              <a:t>0</a:t>
            </a:r>
            <a:r>
              <a:rPr lang="en-AU" altLang="en-US" sz="4400" dirty="0">
                <a:sym typeface="Symbol" pitchFamily="2" charset="2"/>
              </a:rPr>
              <a:t> on which we perform </a:t>
            </a:r>
            <a:r>
              <a:rPr lang="en-AU" altLang="en-US" sz="4400" i="1" dirty="0">
                <a:sym typeface="Symbol" pitchFamily="2" charset="2"/>
              </a:rPr>
              <a:t>n</a:t>
            </a:r>
            <a:r>
              <a:rPr lang="en-AU" altLang="en-US" sz="4400" dirty="0">
                <a:sym typeface="Symbol" pitchFamily="2" charset="2"/>
              </a:rPr>
              <a:t> operations</a:t>
            </a: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For each </a:t>
            </a:r>
            <a:r>
              <a:rPr lang="en-AU" altLang="en-US" sz="4400" i="1" dirty="0" err="1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 1, 2, …, </a:t>
            </a:r>
            <a:r>
              <a:rPr lang="en-AU" altLang="en-US" sz="4400" i="1" dirty="0">
                <a:sym typeface="Symbol" pitchFamily="2" charset="2"/>
              </a:rPr>
              <a:t>n</a:t>
            </a:r>
            <a:r>
              <a:rPr lang="en-AU" altLang="en-US" sz="4400" dirty="0">
                <a:sym typeface="Symbol" pitchFamily="2" charset="2"/>
              </a:rPr>
              <a:t>, let</a:t>
            </a: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i="1" dirty="0">
                <a:sym typeface="Symbol" pitchFamily="2" charset="2"/>
              </a:rPr>
              <a:t>C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: the actual cost of the </a:t>
            </a:r>
            <a:r>
              <a:rPr lang="en-AU" altLang="en-US" sz="4400" i="1" dirty="0" err="1">
                <a:sym typeface="Symbol" pitchFamily="2" charset="2"/>
              </a:rPr>
              <a:t>i</a:t>
            </a:r>
            <a:r>
              <a:rPr lang="en-AU" altLang="en-US" sz="4400" dirty="0" err="1">
                <a:sym typeface="Symbol" pitchFamily="2" charset="2"/>
              </a:rPr>
              <a:t>-th</a:t>
            </a:r>
            <a:r>
              <a:rPr lang="en-AU" altLang="en-US" sz="4400" dirty="0">
                <a:sym typeface="Symbol" pitchFamily="2" charset="2"/>
              </a:rPr>
              <a:t> operation</a:t>
            </a:r>
          </a:p>
          <a:p>
            <a:pPr lvl="1"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: data structure that results after applying </a:t>
            </a:r>
            <a:r>
              <a:rPr lang="en-AU" altLang="en-US" sz="4400" i="1" dirty="0" err="1">
                <a:sym typeface="Symbol" pitchFamily="2" charset="2"/>
              </a:rPr>
              <a:t>i</a:t>
            </a:r>
            <a:r>
              <a:rPr lang="en-AU" altLang="en-US" sz="4400" dirty="0" err="1">
                <a:sym typeface="Symbol" pitchFamily="2" charset="2"/>
              </a:rPr>
              <a:t>-th</a:t>
            </a:r>
            <a:r>
              <a:rPr lang="en-AU" altLang="en-US" sz="4400" dirty="0">
                <a:sym typeface="Symbol" pitchFamily="2" charset="2"/>
              </a:rPr>
              <a:t> operation to 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baseline="-25000" dirty="0">
                <a:sym typeface="Symbol" pitchFamily="2" charset="2"/>
              </a:rPr>
              <a:t>1</a:t>
            </a:r>
            <a:endParaRPr lang="en-AU" altLang="en-US" sz="4400" dirty="0">
              <a:sym typeface="Symbol" pitchFamily="2" charset="2"/>
            </a:endParaRP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: potential function that maps each data structure 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 to a real number </a:t>
            </a: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)</a:t>
            </a: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): the potential associated with data structure 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endParaRPr lang="en-AU" altLang="en-US" sz="4400" dirty="0">
              <a:sym typeface="Symbol" pitchFamily="2" charset="2"/>
            </a:endParaRP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i="1" dirty="0">
                <a:cs typeface="Tahoma" panose="020B0604030504040204" pitchFamily="34" charset="0"/>
                <a:sym typeface="Symbol" pitchFamily="2" charset="2"/>
              </a:rPr>
              <a:t>   </a:t>
            </a:r>
            <a:r>
              <a:rPr lang="en-AU" altLang="en-US" sz="4400" i="1" baseline="-25000" dirty="0" err="1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: amortized cost of the </a:t>
            </a:r>
            <a:r>
              <a:rPr lang="en-AU" altLang="en-US" sz="4400" i="1" dirty="0" err="1">
                <a:sym typeface="Symbol" pitchFamily="2" charset="2"/>
              </a:rPr>
              <a:t>i</a:t>
            </a:r>
            <a:r>
              <a:rPr lang="en-AU" altLang="en-US" sz="4400" dirty="0" err="1">
                <a:sym typeface="Symbol" pitchFamily="2" charset="2"/>
              </a:rPr>
              <a:t>-th</a:t>
            </a:r>
            <a:r>
              <a:rPr lang="en-AU" altLang="en-US" sz="4400" dirty="0">
                <a:sym typeface="Symbol" pitchFamily="2" charset="2"/>
              </a:rPr>
              <a:t> operation </a:t>
            </a:r>
            <a:r>
              <a:rPr lang="en-AU" altLang="en-US" sz="4400" dirty="0" err="1">
                <a:sym typeface="Symbol" pitchFamily="2" charset="2"/>
              </a:rPr>
              <a:t>w.r.t.</a:t>
            </a:r>
            <a:r>
              <a:rPr lang="en-AU" altLang="en-US" sz="4400" dirty="0">
                <a:sym typeface="Symbol" pitchFamily="2" charset="2"/>
              </a:rPr>
              <a:t> function </a:t>
            </a:r>
            <a:r>
              <a:rPr lang="en-AU" altLang="en-US" sz="4400" i="1" dirty="0">
                <a:sym typeface="Symbol" pitchFamily="2" charset="2"/>
              </a:rPr>
              <a:t> 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580C3-DE48-F9D2-E079-A3D00CA911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493BB840-1B4C-B54E-8699-37406A26F714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0DAE707D-D4AE-C59C-84BE-75B6923D2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762000"/>
            <a:ext cx="161544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2000" i="1" dirty="0">
              <a:sym typeface="Symbol" pitchFamily="2" charset="2"/>
            </a:endParaRPr>
          </a:p>
        </p:txBody>
      </p:sp>
      <p:graphicFrame>
        <p:nvGraphicFramePr>
          <p:cNvPr id="214020" name="Object 4">
            <a:extLst>
              <a:ext uri="{FF2B5EF4-FFF2-40B4-BE49-F238E27FC236}">
                <a16:creationId xmlns:a16="http://schemas.microsoft.com/office/drawing/2014/main" id="{3636664E-6EC2-1ACA-7986-2D86CE6E86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867240"/>
              </p:ext>
            </p:extLst>
          </p:nvPr>
        </p:nvGraphicFramePr>
        <p:xfrm>
          <a:off x="2604139" y="10112188"/>
          <a:ext cx="64452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05200" imgH="4978400" progId="Equation.3">
                  <p:embed/>
                </p:oleObj>
              </mc:Choice>
              <mc:Fallback>
                <p:oleObj name="Equation" r:id="rId3" imgW="3505200" imgH="4978400" progId="Equation.3">
                  <p:embed/>
                  <p:pic>
                    <p:nvPicPr>
                      <p:cNvPr id="214020" name="Object 4">
                        <a:extLst>
                          <a:ext uri="{FF2B5EF4-FFF2-40B4-BE49-F238E27FC236}">
                            <a16:creationId xmlns:a16="http://schemas.microsoft.com/office/drawing/2014/main" id="{3636664E-6EC2-1ACA-7986-2D86CE6E86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4139" y="10112188"/>
                        <a:ext cx="644526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A64CF3-72A1-4FB4-913D-AAB0ADFF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72013-7324-7844-D526-9CBE7C9EA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C4D4BD-15BB-AD8D-8402-251421ED4FE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eaLnBrk="0" hangingPunct="0">
              <a:lnSpc>
                <a:spcPct val="70000"/>
              </a:lnSpc>
              <a:spcBef>
                <a:spcPct val="20000"/>
              </a:spcBef>
              <a:buNone/>
            </a:pPr>
            <a:endParaRPr lang="en-AU" altLang="en-US" sz="4000" dirty="0">
              <a:sym typeface="Symbol" pitchFamily="2" charset="2"/>
            </a:endParaRPr>
          </a:p>
          <a:p>
            <a:pPr marL="0" indent="0" eaLnBrk="0" hangingPunc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AU" altLang="en-US" sz="4000" dirty="0">
                <a:sym typeface="Symbol" pitchFamily="2" charset="2"/>
              </a:rPr>
              <a:t>   	                         actual   increase in potential</a:t>
            </a:r>
          </a:p>
          <a:p>
            <a:pPr marL="0" indent="0" eaLnBrk="0" hangingPunct="0">
              <a:lnSpc>
                <a:spcPct val="70000"/>
              </a:lnSpc>
              <a:spcBef>
                <a:spcPct val="20000"/>
              </a:spcBef>
              <a:buNone/>
            </a:pPr>
            <a:r>
              <a:rPr lang="en-AU" altLang="en-US" sz="4000" dirty="0">
                <a:sym typeface="Symbol" pitchFamily="2" charset="2"/>
              </a:rPr>
              <a:t>	                          cost     due to the operation</a:t>
            </a:r>
          </a:p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endParaRPr lang="en-AU" altLang="en-US" sz="4000" dirty="0">
              <a:sym typeface="Symbol" pitchFamily="2" charset="2"/>
            </a:endParaRPr>
          </a:p>
          <a:p>
            <a:pPr marL="0" indent="0" eaLnBrk="0" hangingPunct="0">
              <a:lnSpc>
                <a:spcPct val="70000"/>
              </a:lnSpc>
              <a:spcBef>
                <a:spcPct val="20000"/>
              </a:spcBef>
              <a:buNone/>
            </a:pPr>
            <a:r>
              <a:rPr lang="en-AU" altLang="en-US" sz="4000" dirty="0">
                <a:sym typeface="Symbol" pitchFamily="2" charset="2"/>
              </a:rPr>
              <a:t>The total amortized cost of </a:t>
            </a:r>
            <a:r>
              <a:rPr lang="en-AU" altLang="en-US" sz="4000" i="1" dirty="0">
                <a:solidFill>
                  <a:srgbClr val="006600"/>
                </a:solidFill>
                <a:sym typeface="Symbol" pitchFamily="2" charset="2"/>
              </a:rPr>
              <a:t>n</a:t>
            </a:r>
            <a:r>
              <a:rPr lang="en-AU" altLang="en-US" sz="4000" dirty="0">
                <a:sym typeface="Symbol" pitchFamily="2" charset="2"/>
              </a:rPr>
              <a:t> operations is</a:t>
            </a:r>
          </a:p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endParaRPr lang="en-AU" altLang="en-US" sz="4000" dirty="0">
              <a:sym typeface="Symbol" pitchFamily="2" charset="2"/>
            </a:endParaRPr>
          </a:p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endParaRPr lang="en-AU" altLang="en-US" sz="4000" dirty="0">
              <a:sym typeface="Symbol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BA893-B3AA-3564-821C-DC42D07167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5EB30498-7D81-474B-8386-59AAF6A089D5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47567C2E-09B6-90F3-BEDE-3B42D5BB5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762000"/>
            <a:ext cx="161544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lnSpc>
                <a:spcPct val="70000"/>
              </a:lnSpc>
              <a:spcBef>
                <a:spcPct val="20000"/>
              </a:spcBef>
            </a:pPr>
            <a:endParaRPr lang="en-AU" altLang="en-US" sz="4800" dirty="0">
              <a:sym typeface="Symbol" pitchFamily="2" charset="2"/>
            </a:endParaRPr>
          </a:p>
        </p:txBody>
      </p:sp>
      <p:graphicFrame>
        <p:nvGraphicFramePr>
          <p:cNvPr id="215044" name="Object 4">
            <a:extLst>
              <a:ext uri="{FF2B5EF4-FFF2-40B4-BE49-F238E27FC236}">
                <a16:creationId xmlns:a16="http://schemas.microsoft.com/office/drawing/2014/main" id="{DA8A1F8D-8252-DAE5-EE3D-A6A40726EA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8800" y="3048001"/>
          <a:ext cx="8128000" cy="1355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102800" imgH="5854700" progId="Equation.3">
                  <p:embed/>
                </p:oleObj>
              </mc:Choice>
              <mc:Fallback>
                <p:oleObj name="Equation" r:id="rId3" imgW="35102800" imgH="5854700" progId="Equation.3">
                  <p:embed/>
                  <p:pic>
                    <p:nvPicPr>
                      <p:cNvPr id="215044" name="Object 4">
                        <a:extLst>
                          <a:ext uri="{FF2B5EF4-FFF2-40B4-BE49-F238E27FC236}">
                            <a16:creationId xmlns:a16="http://schemas.microsoft.com/office/drawing/2014/main" id="{DA8A1F8D-8252-DAE5-EE3D-A6A40726EA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8800" y="3048001"/>
                        <a:ext cx="8128000" cy="1355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5" name="AutoShape 5">
            <a:extLst>
              <a:ext uri="{FF2B5EF4-FFF2-40B4-BE49-F238E27FC236}">
                <a16:creationId xmlns:a16="http://schemas.microsoft.com/office/drawing/2014/main" id="{568E2FC3-2D25-E7B3-CB5F-CAEDFAF904DE}"/>
              </a:ext>
            </a:extLst>
          </p:cNvPr>
          <p:cNvSpPr>
            <a:spLocks/>
          </p:cNvSpPr>
          <p:nvPr/>
        </p:nvSpPr>
        <p:spPr bwMode="auto">
          <a:xfrm rot="16200000">
            <a:off x="8610600" y="4038600"/>
            <a:ext cx="457200" cy="914400"/>
          </a:xfrm>
          <a:prstGeom prst="leftBrace">
            <a:avLst>
              <a:gd name="adj1" fmla="val 1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800"/>
          </a:p>
        </p:txBody>
      </p:sp>
      <p:sp>
        <p:nvSpPr>
          <p:cNvPr id="215046" name="AutoShape 6">
            <a:extLst>
              <a:ext uri="{FF2B5EF4-FFF2-40B4-BE49-F238E27FC236}">
                <a16:creationId xmlns:a16="http://schemas.microsoft.com/office/drawing/2014/main" id="{EB7E6D88-5337-6C8E-0385-78E0C940B961}"/>
              </a:ext>
            </a:extLst>
          </p:cNvPr>
          <p:cNvSpPr>
            <a:spLocks/>
          </p:cNvSpPr>
          <p:nvPr/>
        </p:nvSpPr>
        <p:spPr bwMode="auto">
          <a:xfrm rot="16200000">
            <a:off x="12192000" y="1981200"/>
            <a:ext cx="457200" cy="5029200"/>
          </a:xfrm>
          <a:prstGeom prst="leftBrace">
            <a:avLst>
              <a:gd name="adj1" fmla="val 9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800"/>
          </a:p>
        </p:txBody>
      </p:sp>
      <p:graphicFrame>
        <p:nvGraphicFramePr>
          <p:cNvPr id="215047" name="Object 7">
            <a:extLst>
              <a:ext uri="{FF2B5EF4-FFF2-40B4-BE49-F238E27FC236}">
                <a16:creationId xmlns:a16="http://schemas.microsoft.com/office/drawing/2014/main" id="{C5DBDA3E-DEE3-5B1D-7578-D05CE4C4B4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1051" y="7620001"/>
          <a:ext cx="9277350" cy="4137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935900" imgH="20485100" progId="Equation.3">
                  <p:embed/>
                </p:oleObj>
              </mc:Choice>
              <mc:Fallback>
                <p:oleObj name="Equation" r:id="rId5" imgW="45935900" imgH="20485100" progId="Equation.3">
                  <p:embed/>
                  <p:pic>
                    <p:nvPicPr>
                      <p:cNvPr id="215047" name="Object 7">
                        <a:extLst>
                          <a:ext uri="{FF2B5EF4-FFF2-40B4-BE49-F238E27FC236}">
                            <a16:creationId xmlns:a16="http://schemas.microsoft.com/office/drawing/2014/main" id="{C5DBDA3E-DEE3-5B1D-7578-D05CE4C4B4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1" y="7620001"/>
                        <a:ext cx="9277350" cy="41370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DAAF8C-CCCB-D4EE-8ED6-E304D791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80D57F-E8DB-CD2B-76A7-152981DFB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097DC0-3655-E0E2-609C-201FBF191B8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0" hangingPunct="0">
              <a:lnSpc>
                <a:spcPct val="140000"/>
              </a:lnSpc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If we can ensure that </a:t>
            </a: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 err="1">
                <a:solidFill>
                  <a:srgbClr val="006600"/>
                </a:solidFill>
                <a:sym typeface="Symbol" pitchFamily="2" charset="2"/>
              </a:rPr>
              <a:t>D</a:t>
            </a:r>
            <a:r>
              <a:rPr lang="en-AU" altLang="en-US" sz="4400" i="1" baseline="-25000" dirty="0" err="1">
                <a:solidFill>
                  <a:srgbClr val="006600"/>
                </a:solidFill>
                <a:sym typeface="Symbol" pitchFamily="2" charset="2"/>
              </a:rPr>
              <a:t>n</a:t>
            </a:r>
            <a:r>
              <a:rPr lang="en-AU" altLang="en-US" sz="4400" dirty="0">
                <a:sym typeface="Symbol" pitchFamily="2" charset="2"/>
              </a:rPr>
              <a:t>)  </a:t>
            </a: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olidFill>
                  <a:srgbClr val="006600"/>
                </a:solidFill>
                <a:sym typeface="Symbol" pitchFamily="2" charset="2"/>
              </a:rPr>
              <a:t>D</a:t>
            </a:r>
            <a:r>
              <a:rPr lang="en-AU" altLang="en-US" sz="4400" baseline="-25000" dirty="0">
                <a:solidFill>
                  <a:srgbClr val="006600"/>
                </a:solidFill>
                <a:sym typeface="Symbol" pitchFamily="2" charset="2"/>
              </a:rPr>
              <a:t>0</a:t>
            </a:r>
            <a:r>
              <a:rPr lang="en-AU" altLang="en-US" sz="4400" dirty="0">
                <a:sym typeface="Symbol" pitchFamily="2" charset="2"/>
              </a:rPr>
              <a:t>) then                                       </a:t>
            </a:r>
          </a:p>
          <a:p>
            <a:pPr lvl="1" eaLnBrk="0" hangingPunct="0">
              <a:lnSpc>
                <a:spcPct val="140000"/>
              </a:lnSpc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total amortized cost           </a:t>
            </a:r>
            <a:r>
              <a:rPr lang="en-AU" altLang="en-US" sz="4400" dirty="0">
                <a:sym typeface="Symbol" pitchFamily="2" charset="2"/>
              </a:rPr>
              <a:t>gives an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upper bound </a:t>
            </a:r>
            <a:r>
              <a:rPr lang="en-AU" altLang="en-US" sz="4400" dirty="0">
                <a:sym typeface="Symbol" pitchFamily="2" charset="2"/>
              </a:rPr>
              <a:t>on the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total actual cost</a:t>
            </a:r>
          </a:p>
          <a:p>
            <a:pPr eaLnBrk="0" hangingPunct="0">
              <a:lnSpc>
                <a:spcPct val="60000"/>
              </a:lnSpc>
              <a:spcBef>
                <a:spcPct val="20000"/>
              </a:spcBef>
            </a:pPr>
            <a:endParaRPr lang="en-AU" altLang="en-US" sz="4400" dirty="0">
              <a:sym typeface="Symbol" pitchFamily="2" charset="2"/>
            </a:endParaRPr>
          </a:p>
          <a:p>
            <a:pPr eaLnBrk="0" hangingPunct="0">
              <a:lnSpc>
                <a:spcPct val="60000"/>
              </a:lnSpc>
              <a:spcBef>
                <a:spcPct val="20000"/>
              </a:spcBef>
            </a:pPr>
            <a:endParaRPr lang="en-AU" altLang="en-US" sz="4400" dirty="0">
              <a:sym typeface="Symbol" pitchFamily="2" charset="2"/>
            </a:endParaRP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400" dirty="0">
                <a:sym typeface="Symbol" pitchFamily="2" charset="2"/>
              </a:rPr>
              <a:t>Hence, if we require that </a:t>
            </a: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olidFill>
                  <a:srgbClr val="006600"/>
                </a:solidFill>
                <a:sym typeface="Symbol" pitchFamily="2" charset="2"/>
              </a:rPr>
              <a:t>D</a:t>
            </a:r>
            <a:r>
              <a:rPr lang="en-AU" altLang="en-US" sz="4400" i="1" baseline="-25000" dirty="0">
                <a:solidFill>
                  <a:srgbClr val="006600"/>
                </a:solidFill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)  </a:t>
            </a: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olidFill>
                  <a:srgbClr val="006600"/>
                </a:solidFill>
                <a:sym typeface="Symbol" pitchFamily="2" charset="2"/>
              </a:rPr>
              <a:t>D</a:t>
            </a:r>
            <a:r>
              <a:rPr lang="en-AU" altLang="en-US" sz="4400" baseline="-25000" dirty="0">
                <a:solidFill>
                  <a:srgbClr val="006600"/>
                </a:solidFill>
                <a:sym typeface="Symbol" pitchFamily="2" charset="2"/>
              </a:rPr>
              <a:t>0</a:t>
            </a:r>
            <a:r>
              <a:rPr lang="en-AU" altLang="en-US" sz="4400" dirty="0">
                <a:sym typeface="Symbol" pitchFamily="2" charset="2"/>
              </a:rPr>
              <a:t>), for all </a:t>
            </a:r>
            <a:r>
              <a:rPr lang="en-AU" altLang="en-US" sz="4400" i="1" dirty="0" err="1">
                <a:solidFill>
                  <a:srgbClr val="006600"/>
                </a:solidFill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, then we ensure that we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pay in advance </a:t>
            </a:r>
            <a:r>
              <a:rPr lang="en-AU" altLang="en-US" sz="4400" dirty="0">
                <a:sym typeface="Symbol" pitchFamily="2" charset="2"/>
              </a:rPr>
              <a:t>(as in the accounting method)           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A1931-015F-D8EF-8641-B006FA4053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EB761C85-9630-E84D-B07D-B9675C3CA9C2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A5C8D2C4-04EF-5CC8-BE32-CC246FD4C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762000"/>
            <a:ext cx="169164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4800" dirty="0">
              <a:sym typeface="Symbol" pitchFamily="2" charset="2"/>
            </a:endParaRPr>
          </a:p>
        </p:txBody>
      </p:sp>
      <p:graphicFrame>
        <p:nvGraphicFramePr>
          <p:cNvPr id="216068" name="Object 4">
            <a:extLst>
              <a:ext uri="{FF2B5EF4-FFF2-40B4-BE49-F238E27FC236}">
                <a16:creationId xmlns:a16="http://schemas.microsoft.com/office/drawing/2014/main" id="{1182A2C8-48C7-DC38-78D8-A2B083AE35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26218"/>
              </p:ext>
            </p:extLst>
          </p:nvPr>
        </p:nvGraphicFramePr>
        <p:xfrm>
          <a:off x="9348668" y="5100918"/>
          <a:ext cx="14287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483600" imgH="9944100" progId="Equation.3">
                  <p:embed/>
                </p:oleObj>
              </mc:Choice>
              <mc:Fallback>
                <p:oleObj name="Equation" r:id="rId3" imgW="8483600" imgH="9944100" progId="Equation.3">
                  <p:embed/>
                  <p:pic>
                    <p:nvPicPr>
                      <p:cNvPr id="216068" name="Object 4">
                        <a:extLst>
                          <a:ext uri="{FF2B5EF4-FFF2-40B4-BE49-F238E27FC236}">
                            <a16:creationId xmlns:a16="http://schemas.microsoft.com/office/drawing/2014/main" id="{1182A2C8-48C7-DC38-78D8-A2B083AE35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8668" y="5100918"/>
                        <a:ext cx="142875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E7668-BC43-A28F-5774-007C3A49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1FFE6B-274D-B93C-9B65-12BC68F02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D52853-8BE7-E8D7-1799-62CE7DAFEC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If </a:t>
            </a:r>
            <a:r>
              <a:rPr lang="en-AU" altLang="en-US" sz="5600" i="1" dirty="0">
                <a:sym typeface="Symbol" pitchFamily="2" charset="2"/>
              </a:rPr>
              <a:t></a:t>
            </a:r>
            <a:r>
              <a:rPr lang="en-AU" altLang="en-US" sz="2000" i="1" dirty="0">
                <a:sym typeface="Symbol" pitchFamily="2" charset="2"/>
              </a:rPr>
              <a:t> </a:t>
            </a:r>
            <a:r>
              <a:rPr lang="en-AU" altLang="en-US" sz="4800" dirty="0">
                <a:sym typeface="Symbol" pitchFamily="2" charset="2"/>
              </a:rPr>
              <a:t>(</a:t>
            </a:r>
            <a:r>
              <a:rPr lang="en-AU" altLang="en-US" sz="4800" i="1" dirty="0">
                <a:sym typeface="Symbol" pitchFamily="2" charset="2"/>
              </a:rPr>
              <a:t>D</a:t>
            </a:r>
            <a:r>
              <a:rPr lang="en-AU" altLang="en-US" sz="4800" i="1" baseline="-25000" dirty="0">
                <a:sym typeface="Symbol" pitchFamily="2" charset="2"/>
              </a:rPr>
              <a:t>i</a:t>
            </a:r>
            <a:r>
              <a:rPr lang="en-AU" altLang="en-US" sz="4800" dirty="0">
                <a:sym typeface="Symbol" pitchFamily="2" charset="2"/>
              </a:rPr>
              <a:t>) </a:t>
            </a:r>
            <a:r>
              <a:rPr lang="en-AU" altLang="en-US" sz="5600" i="1" dirty="0">
                <a:sym typeface="Symbol" pitchFamily="2" charset="2"/>
              </a:rPr>
              <a:t></a:t>
            </a:r>
            <a:r>
              <a:rPr lang="en-AU" altLang="en-US" sz="2000" i="1" dirty="0">
                <a:sym typeface="Symbol" pitchFamily="2" charset="2"/>
              </a:rPr>
              <a:t> </a:t>
            </a:r>
            <a:r>
              <a:rPr lang="en-AU" altLang="en-US" sz="4800" dirty="0">
                <a:sym typeface="Symbol" pitchFamily="2" charset="2"/>
              </a:rPr>
              <a:t>(</a:t>
            </a:r>
            <a:r>
              <a:rPr lang="en-AU" altLang="en-US" sz="4800" i="1" dirty="0">
                <a:sym typeface="Symbol" pitchFamily="2" charset="2"/>
              </a:rPr>
              <a:t>D</a:t>
            </a:r>
            <a:r>
              <a:rPr lang="en-AU" altLang="en-US" sz="4800" i="1" baseline="-25000" dirty="0">
                <a:sym typeface="Symbol" pitchFamily="2" charset="2"/>
              </a:rPr>
              <a:t>i</a:t>
            </a:r>
            <a:r>
              <a:rPr lang="en-AU" altLang="en-US" sz="4800" baseline="-25000" dirty="0">
                <a:sym typeface="Symbol" pitchFamily="2" charset="2"/>
              </a:rPr>
              <a:t>1</a:t>
            </a:r>
            <a:r>
              <a:rPr lang="en-AU" altLang="en-US" sz="4800" dirty="0">
                <a:sym typeface="Symbol" pitchFamily="2" charset="2"/>
              </a:rPr>
              <a:t>) &gt; 0, then the amortized cost    </a:t>
            </a:r>
            <a:r>
              <a:rPr lang="en-AU" altLang="en-US" sz="4800" i="1" baseline="-25000" dirty="0" err="1">
                <a:sym typeface="Symbol" pitchFamily="2" charset="2"/>
              </a:rPr>
              <a:t>i</a:t>
            </a:r>
            <a:r>
              <a:rPr lang="en-AU" altLang="en-US" sz="4800" i="1" baseline="-25000" dirty="0">
                <a:sym typeface="Symbol" pitchFamily="2" charset="2"/>
              </a:rPr>
              <a:t> </a:t>
            </a:r>
            <a:r>
              <a:rPr lang="en-AU" altLang="en-US" sz="4800" dirty="0">
                <a:sym typeface="Symbol" pitchFamily="2" charset="2"/>
              </a:rPr>
              <a:t>represents</a:t>
            </a:r>
          </a:p>
          <a:p>
            <a:pPr lvl="1" eaLnBrk="0" hangingPunct="0">
              <a:spcBef>
                <a:spcPct val="20000"/>
              </a:spcBef>
              <a:buFontTx/>
              <a:buChar char="•"/>
            </a:pPr>
            <a:r>
              <a:rPr lang="en-AU" altLang="en-US" sz="4800" dirty="0">
                <a:sym typeface="Symbol" pitchFamily="2" charset="2"/>
              </a:rPr>
              <a:t>an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overcharge</a:t>
            </a:r>
            <a:r>
              <a:rPr lang="en-AU" altLang="en-US" sz="4800" dirty="0">
                <a:sym typeface="Symbol" pitchFamily="2" charset="2"/>
              </a:rPr>
              <a:t> to the </a:t>
            </a:r>
            <a:r>
              <a:rPr lang="en-AU" altLang="en-US" sz="4800" i="1" dirty="0" err="1">
                <a:sym typeface="Symbol" pitchFamily="2" charset="2"/>
              </a:rPr>
              <a:t>i</a:t>
            </a:r>
            <a:r>
              <a:rPr lang="en-AU" altLang="en-US" sz="4800" dirty="0" err="1">
                <a:sym typeface="Symbol" pitchFamily="2" charset="2"/>
              </a:rPr>
              <a:t>-th</a:t>
            </a:r>
            <a:r>
              <a:rPr lang="en-AU" altLang="en-US" sz="4800" dirty="0">
                <a:sym typeface="Symbol" pitchFamily="2" charset="2"/>
              </a:rPr>
              <a:t> operation and</a:t>
            </a:r>
          </a:p>
          <a:p>
            <a:pPr lvl="1" eaLnBrk="0" hangingPunct="0">
              <a:spcBef>
                <a:spcPct val="20000"/>
              </a:spcBef>
              <a:buFontTx/>
              <a:buChar char="•"/>
            </a:pPr>
            <a:r>
              <a:rPr lang="en-AU" altLang="en-US" sz="4800" dirty="0">
                <a:sym typeface="Symbol" pitchFamily="2" charset="2"/>
              </a:rPr>
              <a:t>the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potential</a:t>
            </a:r>
            <a:r>
              <a:rPr lang="en-AU" altLang="en-US" sz="4800" dirty="0">
                <a:sym typeface="Symbol" pitchFamily="2" charset="2"/>
              </a:rPr>
              <a:t> of the data structure increases</a:t>
            </a:r>
          </a:p>
          <a:p>
            <a:pPr eaLnBrk="0" hangingPunct="0"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If </a:t>
            </a:r>
            <a:r>
              <a:rPr lang="en-AU" altLang="en-US" sz="5600" i="1" dirty="0">
                <a:sym typeface="Symbol" pitchFamily="2" charset="2"/>
              </a:rPr>
              <a:t></a:t>
            </a:r>
            <a:r>
              <a:rPr lang="en-AU" altLang="en-US" sz="2000" i="1" dirty="0">
                <a:sym typeface="Symbol" pitchFamily="2" charset="2"/>
              </a:rPr>
              <a:t> </a:t>
            </a:r>
            <a:r>
              <a:rPr lang="en-AU" altLang="en-US" sz="4800" dirty="0">
                <a:sym typeface="Symbol" pitchFamily="2" charset="2"/>
              </a:rPr>
              <a:t>(</a:t>
            </a:r>
            <a:r>
              <a:rPr lang="en-AU" altLang="en-US" sz="4800" i="1" dirty="0">
                <a:sym typeface="Symbol" pitchFamily="2" charset="2"/>
              </a:rPr>
              <a:t>D</a:t>
            </a:r>
            <a:r>
              <a:rPr lang="en-AU" altLang="en-US" sz="4800" i="1" baseline="-25000" dirty="0">
                <a:sym typeface="Symbol" pitchFamily="2" charset="2"/>
              </a:rPr>
              <a:t>i</a:t>
            </a:r>
            <a:r>
              <a:rPr lang="en-AU" altLang="en-US" sz="4800" dirty="0">
                <a:sym typeface="Symbol" pitchFamily="2" charset="2"/>
              </a:rPr>
              <a:t>)  </a:t>
            </a:r>
            <a:r>
              <a:rPr lang="en-AU" altLang="en-US" sz="5600" i="1" dirty="0">
                <a:sym typeface="Symbol" pitchFamily="2" charset="2"/>
              </a:rPr>
              <a:t></a:t>
            </a:r>
            <a:r>
              <a:rPr lang="en-AU" altLang="en-US" sz="2000" i="1" dirty="0">
                <a:sym typeface="Symbol" pitchFamily="2" charset="2"/>
              </a:rPr>
              <a:t> </a:t>
            </a:r>
            <a:r>
              <a:rPr lang="en-AU" altLang="en-US" sz="4800" dirty="0">
                <a:sym typeface="Symbol" pitchFamily="2" charset="2"/>
              </a:rPr>
              <a:t>(</a:t>
            </a:r>
            <a:r>
              <a:rPr lang="en-AU" altLang="en-US" sz="4800" i="1" dirty="0">
                <a:sym typeface="Symbol" pitchFamily="2" charset="2"/>
              </a:rPr>
              <a:t>D</a:t>
            </a:r>
            <a:r>
              <a:rPr lang="en-AU" altLang="en-US" sz="4800" i="1" baseline="-25000" dirty="0">
                <a:sym typeface="Symbol" pitchFamily="2" charset="2"/>
              </a:rPr>
              <a:t>i</a:t>
            </a:r>
            <a:r>
              <a:rPr lang="en-AU" altLang="en-US" sz="4800" baseline="-25000" dirty="0">
                <a:sym typeface="Symbol" pitchFamily="2" charset="2"/>
              </a:rPr>
              <a:t>1</a:t>
            </a:r>
            <a:r>
              <a:rPr lang="en-AU" altLang="en-US" sz="4800" dirty="0">
                <a:sym typeface="Symbol" pitchFamily="2" charset="2"/>
              </a:rPr>
              <a:t>) &lt; 0, then the amortized cost    </a:t>
            </a:r>
            <a:r>
              <a:rPr lang="en-AU" altLang="en-US" sz="4800" i="1" baseline="-25000" dirty="0" err="1">
                <a:sym typeface="Symbol" pitchFamily="2" charset="2"/>
              </a:rPr>
              <a:t>i</a:t>
            </a:r>
            <a:r>
              <a:rPr lang="en-AU" altLang="en-US" sz="4800" i="1" baseline="-25000" dirty="0">
                <a:sym typeface="Symbol" pitchFamily="2" charset="2"/>
              </a:rPr>
              <a:t> </a:t>
            </a:r>
            <a:r>
              <a:rPr lang="en-AU" altLang="en-US" sz="4800" dirty="0">
                <a:sym typeface="Symbol" pitchFamily="2" charset="2"/>
              </a:rPr>
              <a:t>represents </a:t>
            </a:r>
          </a:p>
          <a:p>
            <a:pPr lvl="1" eaLnBrk="0" hangingPunct="0">
              <a:spcBef>
                <a:spcPct val="20000"/>
              </a:spcBef>
              <a:buFontTx/>
              <a:buChar char="•"/>
            </a:pPr>
            <a:r>
              <a:rPr lang="en-AU" altLang="en-US" sz="4800" dirty="0">
                <a:sym typeface="Symbol" pitchFamily="2" charset="2"/>
              </a:rPr>
              <a:t>an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undercharge</a:t>
            </a:r>
            <a:r>
              <a:rPr lang="en-AU" altLang="en-US" sz="4800" dirty="0">
                <a:sym typeface="Symbol" pitchFamily="2" charset="2"/>
              </a:rPr>
              <a:t> to the </a:t>
            </a:r>
            <a:r>
              <a:rPr lang="en-AU" altLang="en-US" sz="4800" i="1" dirty="0" err="1">
                <a:sym typeface="Symbol" pitchFamily="2" charset="2"/>
              </a:rPr>
              <a:t>i</a:t>
            </a:r>
            <a:r>
              <a:rPr lang="en-AU" altLang="en-US" sz="4800" dirty="0" err="1">
                <a:sym typeface="Symbol" pitchFamily="2" charset="2"/>
              </a:rPr>
              <a:t>-th</a:t>
            </a:r>
            <a:r>
              <a:rPr lang="en-AU" altLang="en-US" sz="4800" dirty="0">
                <a:sym typeface="Symbol" pitchFamily="2" charset="2"/>
              </a:rPr>
              <a:t> operation and</a:t>
            </a:r>
          </a:p>
          <a:p>
            <a:pPr lvl="1" eaLnBrk="0" hangingPunct="0">
              <a:spcBef>
                <a:spcPct val="20000"/>
              </a:spcBef>
              <a:buFontTx/>
              <a:buChar char="•"/>
            </a:pPr>
            <a:r>
              <a:rPr lang="en-AU" altLang="en-US" sz="4800" dirty="0">
                <a:sym typeface="Symbol" pitchFamily="2" charset="2"/>
              </a:rPr>
              <a:t>the actual cost of the operation is paid by the </a:t>
            </a:r>
            <a:r>
              <a:rPr lang="en-AU" altLang="en-US" sz="4800" dirty="0">
                <a:solidFill>
                  <a:schemeClr val="accent4"/>
                </a:solidFill>
                <a:sym typeface="Symbol" pitchFamily="2" charset="2"/>
              </a:rPr>
              <a:t>decrease</a:t>
            </a:r>
            <a:r>
              <a:rPr lang="en-AU" altLang="en-US" sz="4800" dirty="0">
                <a:sym typeface="Symbol" pitchFamily="2" charset="2"/>
              </a:rPr>
              <a:t> in potential</a:t>
            </a: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Different potential functions may yield different amortized costs which are still upper bounds for the actual costs</a:t>
            </a:r>
          </a:p>
          <a:p>
            <a:pPr eaLnBrk="0" hangingPunct="0">
              <a:lnSpc>
                <a:spcPct val="110000"/>
              </a:lnSpc>
              <a:spcBef>
                <a:spcPct val="20000"/>
              </a:spcBef>
            </a:pPr>
            <a:r>
              <a:rPr lang="en-AU" altLang="en-US" sz="4800" dirty="0">
                <a:sym typeface="Symbol" pitchFamily="2" charset="2"/>
              </a:rPr>
              <a:t>The best potential fn. to use depends on the desired time bounds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EACE-285B-395A-EC79-6EED59A0D5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B0444B24-ED8F-B94A-B9B4-EAABEB42A578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4C8ACFA1-107E-5008-75B5-4963F2A82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762000"/>
            <a:ext cx="16154400" cy="1112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905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hangingPunct="0">
              <a:spcBef>
                <a:spcPct val="20000"/>
              </a:spcBef>
            </a:pPr>
            <a:endParaRPr lang="en-AU" altLang="en-US" sz="4800" dirty="0">
              <a:sym typeface="Symbol" pitchFamily="2" charset="2"/>
            </a:endParaRPr>
          </a:p>
        </p:txBody>
      </p:sp>
      <p:graphicFrame>
        <p:nvGraphicFramePr>
          <p:cNvPr id="217092" name="Object 4">
            <a:extLst>
              <a:ext uri="{FF2B5EF4-FFF2-40B4-BE49-F238E27FC236}">
                <a16:creationId xmlns:a16="http://schemas.microsoft.com/office/drawing/2014/main" id="{B42CF9BB-CD38-0DFE-FAC8-5F202A352A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941865"/>
              </p:ext>
            </p:extLst>
          </p:nvPr>
        </p:nvGraphicFramePr>
        <p:xfrm>
          <a:off x="13725431" y="3861888"/>
          <a:ext cx="64452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05200" imgH="4978400" progId="Equation.3">
                  <p:embed/>
                </p:oleObj>
              </mc:Choice>
              <mc:Fallback>
                <p:oleObj name="Equation" r:id="rId3" imgW="3505200" imgH="4978400" progId="Equation.3">
                  <p:embed/>
                  <p:pic>
                    <p:nvPicPr>
                      <p:cNvPr id="217092" name="Object 4">
                        <a:extLst>
                          <a:ext uri="{FF2B5EF4-FFF2-40B4-BE49-F238E27FC236}">
                            <a16:creationId xmlns:a16="http://schemas.microsoft.com/office/drawing/2014/main" id="{B42CF9BB-CD38-0DFE-FAC8-5F202A352A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5431" y="3861888"/>
                        <a:ext cx="644526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3" name="Object 5">
            <a:extLst>
              <a:ext uri="{FF2B5EF4-FFF2-40B4-BE49-F238E27FC236}">
                <a16:creationId xmlns:a16="http://schemas.microsoft.com/office/drawing/2014/main" id="{03CE9E5F-031E-FC94-C6F1-AA8FD1A7D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82211"/>
              </p:ext>
            </p:extLst>
          </p:nvPr>
        </p:nvGraphicFramePr>
        <p:xfrm>
          <a:off x="13886795" y="6734987"/>
          <a:ext cx="64452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05200" imgH="4978400" progId="Equation.3">
                  <p:embed/>
                </p:oleObj>
              </mc:Choice>
              <mc:Fallback>
                <p:oleObj name="Equation" r:id="rId5" imgW="3505200" imgH="4978400" progId="Equation.3">
                  <p:embed/>
                  <p:pic>
                    <p:nvPicPr>
                      <p:cNvPr id="217093" name="Object 5">
                        <a:extLst>
                          <a:ext uri="{FF2B5EF4-FFF2-40B4-BE49-F238E27FC236}">
                            <a16:creationId xmlns:a16="http://schemas.microsoft.com/office/drawing/2014/main" id="{03CE9E5F-031E-FC94-C6F1-AA8FD1A7DE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6795" y="6734987"/>
                        <a:ext cx="644526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099-486C-E577-CF3F-8E71B3F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EC1B4-0DA6-8E99-E721-1C81D46DB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0C040-325D-C8B2-5C75-121C0DEB8B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/>
                </a:solidFill>
              </a:rPr>
              <a:t>LO 1: Explain fundamental concept of analysis algorithms</a:t>
            </a:r>
          </a:p>
          <a:p>
            <a:r>
              <a:rPr lang="en-US" sz="4000" b="1" dirty="0">
                <a:solidFill>
                  <a:schemeClr val="accent4"/>
                </a:solidFill>
              </a:rPr>
              <a:t>LO 2: Apply algorithm techniques and methods</a:t>
            </a:r>
          </a:p>
          <a:p>
            <a:r>
              <a:rPr lang="en-US" sz="4000" b="1" dirty="0"/>
              <a:t>LO 3: Solve a problem using specific algorithm. </a:t>
            </a:r>
          </a:p>
          <a:p>
            <a:r>
              <a:rPr lang="en-US" sz="4000" b="1" dirty="0"/>
              <a:t>LO 4: Compare several algorithm design methods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816415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AF4624-C8B0-27E8-1471-6975F5B784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sz="4000" dirty="0">
                <a:sym typeface="Symbol" pitchFamily="2" charset="2"/>
              </a:rPr>
              <a:t>Define </a:t>
            </a:r>
            <a:r>
              <a:rPr lang="en-AU" altLang="en-US" i="1" dirty="0">
                <a:sym typeface="Symbol" pitchFamily="2" charset="2"/>
              </a:rPr>
              <a:t></a:t>
            </a:r>
            <a:r>
              <a:rPr lang="en-AU" altLang="en-US" sz="1600" i="1" dirty="0">
                <a:sym typeface="Symbol" pitchFamily="2" charset="2"/>
              </a:rPr>
              <a:t> </a:t>
            </a:r>
            <a:r>
              <a:rPr lang="en-AU" altLang="en-US" sz="4000" dirty="0">
                <a:sym typeface="Symbol" pitchFamily="2" charset="2"/>
              </a:rPr>
              <a:t>(</a:t>
            </a:r>
            <a:r>
              <a:rPr lang="en-AU" altLang="en-US" sz="4000" i="1" dirty="0">
                <a:sym typeface="Symbol" pitchFamily="2" charset="2"/>
              </a:rPr>
              <a:t>S</a:t>
            </a:r>
            <a:r>
              <a:rPr lang="en-AU" altLang="en-US" sz="4000" dirty="0">
                <a:sym typeface="Symbol" pitchFamily="2" charset="2"/>
              </a:rPr>
              <a:t>)</a:t>
            </a:r>
            <a:r>
              <a:rPr lang="en-US" altLang="en-US" sz="4000" dirty="0">
                <a:sym typeface="Symbol" pitchFamily="2" charset="2"/>
              </a:rPr>
              <a:t>| </a:t>
            </a:r>
            <a:r>
              <a:rPr lang="en-US" altLang="en-US" sz="4000" i="1" dirty="0">
                <a:sym typeface="Symbol" pitchFamily="2" charset="2"/>
              </a:rPr>
              <a:t>S</a:t>
            </a:r>
            <a:r>
              <a:rPr lang="en-US" altLang="en-US" sz="4000" dirty="0">
                <a:sym typeface="Symbol" pitchFamily="2" charset="2"/>
              </a:rPr>
              <a:t> |, the number of objects in the stack</a:t>
            </a:r>
          </a:p>
          <a:p>
            <a:pPr>
              <a:buClr>
                <a:schemeClr val="tx1"/>
              </a:buClr>
            </a:pPr>
            <a:r>
              <a:rPr lang="en-US" altLang="en-US" sz="4000" dirty="0">
                <a:sym typeface="Symbol" pitchFamily="2" charset="2"/>
              </a:rPr>
              <a:t>For the initial empty stack, we have</a:t>
            </a:r>
            <a:r>
              <a:rPr lang="en-AU" altLang="en-US" sz="4000" dirty="0">
                <a:sym typeface="Symbol" pitchFamily="2" charset="2"/>
              </a:rPr>
              <a:t> </a:t>
            </a:r>
            <a:r>
              <a:rPr lang="en-AU" altLang="en-US" i="1" dirty="0">
                <a:sym typeface="Symbol" pitchFamily="2" charset="2"/>
              </a:rPr>
              <a:t></a:t>
            </a:r>
            <a:r>
              <a:rPr lang="en-AU" altLang="en-US" sz="1400" i="1" dirty="0">
                <a:sym typeface="Symbol" pitchFamily="2" charset="2"/>
              </a:rPr>
              <a:t> </a:t>
            </a:r>
            <a:r>
              <a:rPr lang="en-AU" altLang="en-US" sz="4000" dirty="0">
                <a:sym typeface="Symbol" pitchFamily="2" charset="2"/>
              </a:rPr>
              <a:t>(</a:t>
            </a:r>
            <a:r>
              <a:rPr lang="en-AU" altLang="en-US" sz="4000" i="1" dirty="0">
                <a:sym typeface="Symbol" pitchFamily="2" charset="2"/>
              </a:rPr>
              <a:t>D</a:t>
            </a:r>
            <a:r>
              <a:rPr lang="en-AU" altLang="en-US" sz="4000" baseline="-25000" dirty="0">
                <a:sym typeface="Symbol" pitchFamily="2" charset="2"/>
              </a:rPr>
              <a:t>0</a:t>
            </a:r>
            <a:r>
              <a:rPr lang="en-AU" altLang="en-US" sz="4000" dirty="0">
                <a:sym typeface="Symbol" pitchFamily="2" charset="2"/>
              </a:rPr>
              <a:t>) </a:t>
            </a:r>
            <a:r>
              <a:rPr lang="en-US" altLang="en-US" sz="4000" dirty="0">
                <a:sym typeface="Symbol" pitchFamily="2" charset="2"/>
              </a:rPr>
              <a:t> 0</a:t>
            </a:r>
          </a:p>
          <a:p>
            <a:pPr>
              <a:buClr>
                <a:schemeClr val="tx1"/>
              </a:buClr>
            </a:pPr>
            <a:r>
              <a:rPr lang="en-US" altLang="en-US" sz="4000" dirty="0">
                <a:sym typeface="Symbol" pitchFamily="2" charset="2"/>
              </a:rPr>
              <a:t>Since |</a:t>
            </a:r>
            <a:r>
              <a:rPr lang="en-US" altLang="en-US" sz="4000" i="1" dirty="0">
                <a:sym typeface="Symbol" pitchFamily="2" charset="2"/>
              </a:rPr>
              <a:t>S</a:t>
            </a:r>
            <a:r>
              <a:rPr lang="en-US" altLang="en-US" sz="4000" dirty="0">
                <a:sym typeface="Symbol" pitchFamily="2" charset="2"/>
              </a:rPr>
              <a:t>|  0, stack </a:t>
            </a:r>
            <a:r>
              <a:rPr lang="en-AU" altLang="en-US" sz="4000" i="1" dirty="0">
                <a:sym typeface="Symbol" pitchFamily="2" charset="2"/>
              </a:rPr>
              <a:t>D</a:t>
            </a:r>
            <a:r>
              <a:rPr lang="en-AU" altLang="en-US" sz="4000" i="1" baseline="-25000" dirty="0">
                <a:sym typeface="Symbol" pitchFamily="2" charset="2"/>
              </a:rPr>
              <a:t>i</a:t>
            </a:r>
            <a:r>
              <a:rPr lang="en-US" altLang="en-US" sz="4000" dirty="0">
                <a:sym typeface="Symbol" pitchFamily="2" charset="2"/>
              </a:rPr>
              <a:t> that results after </a:t>
            </a:r>
            <a:r>
              <a:rPr lang="en-US" altLang="en-US" sz="4000" i="1" dirty="0" err="1">
                <a:sym typeface="Symbol" pitchFamily="2" charset="2"/>
              </a:rPr>
              <a:t>i</a:t>
            </a:r>
            <a:r>
              <a:rPr lang="en-US" altLang="en-US" sz="4000" dirty="0" err="1">
                <a:sym typeface="Symbol" pitchFamily="2" charset="2"/>
              </a:rPr>
              <a:t>th</a:t>
            </a:r>
            <a:r>
              <a:rPr lang="en-US" altLang="en-US" sz="4000" dirty="0">
                <a:sym typeface="Symbol" pitchFamily="2" charset="2"/>
              </a:rPr>
              <a:t> operation has nonnegative potential for all </a:t>
            </a:r>
            <a:r>
              <a:rPr lang="en-US" altLang="en-US" sz="4000" i="1" dirty="0" err="1">
                <a:sym typeface="Symbol" pitchFamily="2" charset="2"/>
              </a:rPr>
              <a:t>i</a:t>
            </a:r>
            <a:r>
              <a:rPr lang="en-US" altLang="en-US" sz="4000" dirty="0">
                <a:sym typeface="Symbol" pitchFamily="2" charset="2"/>
              </a:rPr>
              <a:t>, that is</a:t>
            </a:r>
          </a:p>
          <a:p>
            <a:pPr algn="ctr">
              <a:buClr>
                <a:schemeClr val="tx1"/>
              </a:buClr>
              <a:buFont typeface="Symbol" pitchFamily="2" charset="2"/>
              <a:buNone/>
            </a:pPr>
            <a:r>
              <a:rPr lang="en-AU" altLang="en-US" i="1" dirty="0">
                <a:sym typeface="Symbol" pitchFamily="2" charset="2"/>
              </a:rPr>
              <a:t></a:t>
            </a:r>
            <a:r>
              <a:rPr lang="en-AU" altLang="en-US" sz="1400" i="1" dirty="0">
                <a:sym typeface="Symbol" pitchFamily="2" charset="2"/>
              </a:rPr>
              <a:t> </a:t>
            </a:r>
            <a:r>
              <a:rPr lang="en-AU" altLang="en-US" sz="4000" dirty="0">
                <a:sym typeface="Symbol" pitchFamily="2" charset="2"/>
              </a:rPr>
              <a:t>(</a:t>
            </a:r>
            <a:r>
              <a:rPr lang="en-AU" altLang="en-US" sz="4000" i="1" dirty="0">
                <a:sym typeface="Symbol" pitchFamily="2" charset="2"/>
              </a:rPr>
              <a:t>D</a:t>
            </a:r>
            <a:r>
              <a:rPr lang="en-AU" altLang="en-US" sz="4000" i="1" baseline="-25000" dirty="0">
                <a:sym typeface="Symbol" pitchFamily="2" charset="2"/>
              </a:rPr>
              <a:t>i</a:t>
            </a:r>
            <a:r>
              <a:rPr lang="en-AU" altLang="en-US" sz="4000" dirty="0">
                <a:sym typeface="Symbol" pitchFamily="2" charset="2"/>
              </a:rPr>
              <a:t>)</a:t>
            </a:r>
            <a:r>
              <a:rPr lang="en-US" altLang="en-US" sz="4000" dirty="0">
                <a:sym typeface="Symbol" pitchFamily="2" charset="2"/>
              </a:rPr>
              <a:t>  0  </a:t>
            </a:r>
            <a:r>
              <a:rPr lang="en-AU" altLang="en-US" i="1" dirty="0">
                <a:sym typeface="Symbol" pitchFamily="2" charset="2"/>
              </a:rPr>
              <a:t></a:t>
            </a:r>
            <a:r>
              <a:rPr lang="en-AU" altLang="en-US" sz="1400" i="1" dirty="0">
                <a:sym typeface="Symbol" pitchFamily="2" charset="2"/>
              </a:rPr>
              <a:t> </a:t>
            </a:r>
            <a:r>
              <a:rPr lang="en-AU" altLang="en-US" sz="4000" dirty="0">
                <a:sym typeface="Symbol" pitchFamily="2" charset="2"/>
              </a:rPr>
              <a:t>(</a:t>
            </a:r>
            <a:r>
              <a:rPr lang="en-AU" altLang="en-US" sz="4000" i="1" dirty="0">
                <a:sym typeface="Symbol" pitchFamily="2" charset="2"/>
              </a:rPr>
              <a:t>D</a:t>
            </a:r>
            <a:r>
              <a:rPr lang="en-AU" altLang="en-US" sz="4000" baseline="-25000" dirty="0">
                <a:sym typeface="Symbol" pitchFamily="2" charset="2"/>
              </a:rPr>
              <a:t>0</a:t>
            </a:r>
            <a:r>
              <a:rPr lang="en-AU" altLang="en-US" sz="4000" dirty="0">
                <a:sym typeface="Symbol" pitchFamily="2" charset="2"/>
              </a:rPr>
              <a:t>)</a:t>
            </a:r>
            <a:r>
              <a:rPr lang="en-US" altLang="en-US" sz="4000" dirty="0">
                <a:sym typeface="Symbol" pitchFamily="2" charset="2"/>
              </a:rPr>
              <a:t> for all </a:t>
            </a:r>
            <a:r>
              <a:rPr lang="en-US" altLang="en-US" sz="4000" i="1" dirty="0" err="1">
                <a:sym typeface="Symbol" pitchFamily="2" charset="2"/>
              </a:rPr>
              <a:t>i</a:t>
            </a:r>
            <a:endParaRPr lang="en-US" altLang="en-US" sz="4000" i="1" dirty="0">
              <a:sym typeface="Symbol" pitchFamily="2" charset="2"/>
            </a:endParaRPr>
          </a:p>
          <a:p>
            <a:pPr>
              <a:buClr>
                <a:schemeClr val="tx1"/>
              </a:buClr>
            </a:pPr>
            <a:r>
              <a:rPr lang="en-US" altLang="en-US" sz="4000" dirty="0">
                <a:sym typeface="Symbol" pitchFamily="2" charset="2"/>
              </a:rPr>
              <a:t>total amortized cost </a:t>
            </a:r>
            <a:r>
              <a:rPr lang="en-AU" altLang="en-US" dirty="0">
                <a:sym typeface="Symbol" pitchFamily="2" charset="2"/>
              </a:rPr>
              <a:t>is an upper bound on total actual cost</a:t>
            </a:r>
          </a:p>
          <a:p>
            <a:pPr>
              <a:buClr>
                <a:schemeClr val="tx1"/>
              </a:buClr>
            </a:pPr>
            <a:r>
              <a:rPr lang="en-AU" altLang="en-US" dirty="0">
                <a:sym typeface="Symbol" pitchFamily="2" charset="2"/>
              </a:rPr>
              <a:t>Let us compute the amortized costs of stack operations where </a:t>
            </a:r>
            <a:r>
              <a:rPr lang="en-US" altLang="en-US" sz="4000" i="1" dirty="0" err="1">
                <a:sym typeface="Symbol" pitchFamily="2" charset="2"/>
              </a:rPr>
              <a:t>i</a:t>
            </a:r>
            <a:r>
              <a:rPr lang="en-US" altLang="en-US" sz="4000" dirty="0" err="1">
                <a:sym typeface="Symbol" pitchFamily="2" charset="2"/>
              </a:rPr>
              <a:t>th</a:t>
            </a:r>
            <a:r>
              <a:rPr lang="en-US" altLang="en-US" sz="4000" dirty="0">
                <a:sym typeface="Symbol" pitchFamily="2" charset="2"/>
              </a:rPr>
              <a:t> operation is performed on a stack with </a:t>
            </a:r>
            <a:r>
              <a:rPr lang="en-US" altLang="en-US" sz="4000" i="1" dirty="0">
                <a:sym typeface="Symbol" pitchFamily="2" charset="2"/>
              </a:rPr>
              <a:t>s</a:t>
            </a:r>
            <a:r>
              <a:rPr lang="en-US" altLang="en-US" sz="4000" dirty="0">
                <a:sym typeface="Symbol" pitchFamily="2" charset="2"/>
              </a:rPr>
              <a:t> objects</a:t>
            </a:r>
          </a:p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7A2667-416F-CCA4-96CC-B33F783D8B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2A6A6575-2C71-A642-A898-461ABCBF4419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BCBAB80-89D5-E371-F326-87E46684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C86EB74-C930-B819-CE05-E3658B19CA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 err="1"/>
              <a:t>Multipop</a:t>
            </a:r>
            <a:r>
              <a:rPr lang="en-US" dirty="0"/>
              <a:t> stack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E5CCBF-7F10-6185-B6E8-C7629BD718B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AU" altLang="en-US" sz="4400" i="1" dirty="0"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S</a:t>
            </a:r>
            <a:r>
              <a:rPr lang="en-AU" altLang="en-US" sz="4400" dirty="0">
                <a:sym typeface="Symbol" pitchFamily="2" charset="2"/>
              </a:rPr>
              <a:t>)</a:t>
            </a:r>
            <a:r>
              <a:rPr lang="en-US" altLang="en-US" sz="4400" dirty="0">
                <a:sym typeface="Symbol" pitchFamily="2" charset="2"/>
              </a:rPr>
              <a:t>: </a:t>
            </a: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)  </a:t>
            </a: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baseline="-25000" dirty="0">
                <a:sym typeface="Symbol" pitchFamily="2" charset="2"/>
              </a:rPr>
              <a:t>1</a:t>
            </a:r>
            <a:r>
              <a:rPr lang="en-AU" altLang="en-US" sz="4400" dirty="0">
                <a:sym typeface="Symbol" pitchFamily="2" charset="2"/>
              </a:rPr>
              <a:t>) </a:t>
            </a:r>
            <a:r>
              <a:rPr lang="en-US" altLang="en-US" sz="4400" dirty="0">
                <a:sym typeface="Symbol" pitchFamily="2" charset="2"/>
              </a:rPr>
              <a:t></a:t>
            </a:r>
            <a:r>
              <a:rPr lang="en-AU" altLang="en-US" sz="4400" dirty="0">
                <a:sym typeface="Symbol" pitchFamily="2" charset="2"/>
              </a:rPr>
              <a:t> (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AU" altLang="en-US" sz="4400" dirty="0">
                <a:sym typeface="Symbol" pitchFamily="2" charset="2"/>
              </a:rPr>
              <a:t> 1)  (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)  1</a:t>
            </a:r>
            <a:r>
              <a:rPr lang="en-AU" altLang="en-US" sz="4400" dirty="0">
                <a:sym typeface="Symbol" pitchFamily="2" charset="2"/>
              </a:rPr>
              <a:t> 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ym typeface="Symbol" pitchFamily="2" charset="2"/>
              </a:rPr>
              <a:t>	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en-US" altLang="en-US" sz="4400" i="1" dirty="0">
              <a:sym typeface="Symbol" pitchFamily="2" charset="2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US" altLang="en-US" sz="4400" dirty="0">
                <a:sym typeface="Symbol" pitchFamily="2" charset="2"/>
              </a:rPr>
              <a:t>(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, </a:t>
            </a:r>
            <a:r>
              <a:rPr lang="en-US" altLang="en-US" sz="4400" i="1" dirty="0">
                <a:sym typeface="Symbol" pitchFamily="2" charset="2"/>
              </a:rPr>
              <a:t>k</a:t>
            </a:r>
            <a:r>
              <a:rPr lang="en-US" altLang="en-US" sz="4400" dirty="0">
                <a:sym typeface="Symbol" pitchFamily="2" charset="2"/>
              </a:rPr>
              <a:t>): </a:t>
            </a: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) </a:t>
            </a:r>
            <a:r>
              <a:rPr lang="en-AU" altLang="en-US" sz="4400" i="1" dirty="0">
                <a:sym typeface="Symbol" pitchFamily="2" charset="2"/>
              </a:rPr>
              <a:t>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baseline="-25000" dirty="0">
                <a:sym typeface="Symbol" pitchFamily="2" charset="2"/>
              </a:rPr>
              <a:t>1</a:t>
            </a:r>
            <a:r>
              <a:rPr lang="en-AU" altLang="en-US" sz="4400" dirty="0">
                <a:sym typeface="Symbol" pitchFamily="2" charset="2"/>
              </a:rPr>
              <a:t>) </a:t>
            </a:r>
            <a:r>
              <a:rPr lang="en-US" altLang="en-US" sz="4400" dirty="0">
                <a:sym typeface="Symbol" pitchFamily="2" charset="2"/>
              </a:rPr>
              <a:t></a:t>
            </a:r>
            <a:r>
              <a:rPr lang="en-AU" altLang="en-US" sz="4400" dirty="0">
                <a:sym typeface="Symbol" pitchFamily="2" charset="2"/>
              </a:rPr>
              <a:t>  </a:t>
            </a:r>
            <a:r>
              <a:rPr lang="en-US" altLang="en-US" sz="4400" i="1" dirty="0">
                <a:sym typeface="Symbol" pitchFamily="2" charset="2"/>
              </a:rPr>
              <a:t>k</a:t>
            </a:r>
            <a:r>
              <a:rPr lang="en-US" altLang="en-US" sz="4400" i="1" dirty="0">
                <a:cs typeface="Times New Roman" panose="02020603050405020304" pitchFamily="18" charset="0"/>
                <a:sym typeface="Symbol" pitchFamily="2" charset="2"/>
              </a:rPr>
              <a:t>'</a:t>
            </a:r>
            <a:r>
              <a:rPr lang="en-AU" altLang="en-US" sz="4400" dirty="0">
                <a:sym typeface="Symbol" pitchFamily="2" charset="2"/>
              </a:rPr>
              <a:t> </a:t>
            </a:r>
            <a:r>
              <a:rPr lang="en-US" altLang="en-US" sz="4400" dirty="0">
                <a:sym typeface="Symbol" pitchFamily="2" charset="2"/>
              </a:rPr>
              <a:t> </a:t>
            </a:r>
            <a:r>
              <a:rPr lang="en-AU" altLang="en-US" sz="4400" dirty="0">
                <a:sym typeface="Symbol" pitchFamily="2" charset="2"/>
              </a:rPr>
              <a:t> min{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AU" altLang="en-US" sz="4400" dirty="0">
                <a:sym typeface="Symbol" pitchFamily="2" charset="2"/>
              </a:rPr>
              <a:t>, </a:t>
            </a:r>
            <a:r>
              <a:rPr lang="en-US" altLang="en-US" sz="4400" i="1" dirty="0">
                <a:sym typeface="Symbol" pitchFamily="2" charset="2"/>
              </a:rPr>
              <a:t>k</a:t>
            </a:r>
            <a:r>
              <a:rPr lang="en-AU" altLang="en-US" sz="4400" dirty="0">
                <a:sym typeface="Symbol" pitchFamily="2" charset="2"/>
              </a:rPr>
              <a:t>} 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ym typeface="Symbol" pitchFamily="2" charset="2"/>
              </a:rPr>
              <a:t> 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en-US" altLang="en-US" sz="4400" i="1" dirty="0">
              <a:sym typeface="Symbol" pitchFamily="2" charset="2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AU" altLang="en-US" sz="4400" i="1" dirty="0"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S</a:t>
            </a:r>
            <a:r>
              <a:rPr lang="en-AU" altLang="en-US" sz="4400" dirty="0">
                <a:sym typeface="Symbol" pitchFamily="2" charset="2"/>
              </a:rPr>
              <a:t>)</a:t>
            </a:r>
            <a:r>
              <a:rPr lang="en-US" altLang="en-US" sz="4400" dirty="0">
                <a:sym typeface="Symbol" pitchFamily="2" charset="2"/>
              </a:rPr>
              <a:t>: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amortized cost of each operation is O(1), and thus the total amortized cost of a sequence of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operations is O(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)</a:t>
            </a:r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7DA7DE-0BC5-9F86-6D43-4F286AC289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C0B13D2B-3BC6-B244-853C-FDE36CC23E1A}" type="slidenum">
              <a:rPr lang="en-US" altLang="en-US"/>
              <a:pPr/>
              <a:t>31</a:t>
            </a:fld>
            <a:endParaRPr lang="en-US" altLang="en-US"/>
          </a:p>
        </p:txBody>
      </p:sp>
      <p:grpSp>
        <p:nvGrpSpPr>
          <p:cNvPr id="223246" name="Group 14">
            <a:extLst>
              <a:ext uri="{FF2B5EF4-FFF2-40B4-BE49-F238E27FC236}">
                <a16:creationId xmlns:a16="http://schemas.microsoft.com/office/drawing/2014/main" id="{68334CC0-D05B-A0DC-E03B-FA00767C91DB}"/>
              </a:ext>
            </a:extLst>
          </p:cNvPr>
          <p:cNvGrpSpPr>
            <a:grpSpLocks/>
          </p:cNvGrpSpPr>
          <p:nvPr/>
        </p:nvGrpSpPr>
        <p:grpSpPr bwMode="auto">
          <a:xfrm>
            <a:off x="7129345" y="4858871"/>
            <a:ext cx="9753601" cy="1216025"/>
            <a:chOff x="1152" y="1406"/>
            <a:chExt cx="3072" cy="383"/>
          </a:xfrm>
        </p:grpSpPr>
        <p:sp>
          <p:nvSpPr>
            <p:cNvPr id="223238" name="Text Box 6">
              <a:extLst>
                <a:ext uri="{FF2B5EF4-FFF2-40B4-BE49-F238E27FC236}">
                  <a16:creationId xmlns:a16="http://schemas.microsoft.com/office/drawing/2014/main" id="{FEA85803-C464-7460-FCE9-A7719DDB0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488"/>
              <a:ext cx="3072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800" i="1" dirty="0">
                  <a:solidFill>
                    <a:schemeClr val="accent4"/>
                  </a:solidFill>
                </a:rPr>
                <a:t>C</a:t>
              </a:r>
              <a:r>
                <a:rPr lang="en-US" altLang="en-US" sz="4800" i="1" baseline="-25000" dirty="0">
                  <a:solidFill>
                    <a:schemeClr val="accent4"/>
                  </a:solidFill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 </a:t>
              </a:r>
              <a:r>
                <a:rPr lang="en-US" altLang="en-US" sz="4800" i="1" dirty="0">
                  <a:solidFill>
                    <a:schemeClr val="accent4"/>
                  </a:solidFill>
                </a:rPr>
                <a:t>C</a:t>
              </a:r>
              <a:r>
                <a:rPr lang="en-US" altLang="en-US" sz="4800" i="1" baseline="-25000" dirty="0">
                  <a:solidFill>
                    <a:schemeClr val="accent4"/>
                  </a:solidFill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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5600" i="1" dirty="0">
                  <a:solidFill>
                    <a:schemeClr val="accent4"/>
                  </a:solidFill>
                  <a:sym typeface="Symbol" pitchFamily="2" charset="2"/>
                </a:rPr>
                <a:t></a:t>
              </a:r>
              <a:r>
                <a:rPr lang="en-AU" altLang="en-US" sz="2000" i="1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(</a:t>
              </a:r>
              <a:r>
                <a:rPr lang="en-AU" altLang="en-US" sz="4800" i="1" dirty="0">
                  <a:solidFill>
                    <a:schemeClr val="accent4"/>
                  </a:solidFill>
                  <a:sym typeface="Symbol" pitchFamily="2" charset="2"/>
                </a:rPr>
                <a:t>D</a:t>
              </a:r>
              <a:r>
                <a:rPr lang="en-AU" altLang="en-US" sz="4800" i="1" baseline="-25000" dirty="0">
                  <a:solidFill>
                    <a:schemeClr val="accent4"/>
                  </a:solidFill>
                  <a:sym typeface="Symbol" pitchFamily="2" charset="2"/>
                </a:rPr>
                <a:t>i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) </a:t>
              </a:r>
              <a:r>
                <a:rPr lang="en-AU" altLang="en-US" sz="5600" i="1" dirty="0">
                  <a:solidFill>
                    <a:schemeClr val="accent4"/>
                  </a:solidFill>
                  <a:sym typeface="Symbol" pitchFamily="2" charset="2"/>
                </a:rPr>
                <a:t></a:t>
              </a:r>
              <a:r>
                <a:rPr lang="en-AU" altLang="en-US" sz="2000" i="1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(</a:t>
              </a:r>
              <a:r>
                <a:rPr lang="en-AU" altLang="en-US" sz="4800" i="1" dirty="0">
                  <a:solidFill>
                    <a:schemeClr val="accent4"/>
                  </a:solidFill>
                  <a:sym typeface="Symbol" pitchFamily="2" charset="2"/>
                </a:rPr>
                <a:t>D</a:t>
              </a:r>
              <a:r>
                <a:rPr lang="en-AU" altLang="en-US" sz="4800" i="1" baseline="-25000" dirty="0">
                  <a:solidFill>
                    <a:schemeClr val="accent4"/>
                  </a:solidFill>
                  <a:sym typeface="Symbol" pitchFamily="2" charset="2"/>
                </a:rPr>
                <a:t>i</a:t>
              </a:r>
              <a:r>
                <a:rPr lang="en-AU" altLang="en-US" sz="4800" baseline="-25000" dirty="0">
                  <a:solidFill>
                    <a:schemeClr val="accent4"/>
                  </a:solidFill>
                  <a:sym typeface="Symbol" pitchFamily="2" charset="2"/>
                </a:rPr>
                <a:t>1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) 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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 1  1 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 2</a:t>
              </a:r>
            </a:p>
          </p:txBody>
        </p:sp>
        <p:sp>
          <p:nvSpPr>
            <p:cNvPr id="223243" name="Rectangle 11">
              <a:extLst>
                <a:ext uri="{FF2B5EF4-FFF2-40B4-BE49-F238E27FC236}">
                  <a16:creationId xmlns:a16="http://schemas.microsoft.com/office/drawing/2014/main" id="{AA286474-4195-AD10-1DDC-28ABE2F8E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1406"/>
              <a:ext cx="148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US" sz="5600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ˆ</a:t>
              </a:r>
            </a:p>
          </p:txBody>
        </p:sp>
      </p:grpSp>
      <p:grpSp>
        <p:nvGrpSpPr>
          <p:cNvPr id="223247" name="Group 15">
            <a:extLst>
              <a:ext uri="{FF2B5EF4-FFF2-40B4-BE49-F238E27FC236}">
                <a16:creationId xmlns:a16="http://schemas.microsoft.com/office/drawing/2014/main" id="{10905EDB-988C-0229-5E5F-CD474C8B5F76}"/>
              </a:ext>
            </a:extLst>
          </p:cNvPr>
          <p:cNvGrpSpPr>
            <a:grpSpLocks/>
          </p:cNvGrpSpPr>
          <p:nvPr/>
        </p:nvGrpSpPr>
        <p:grpSpPr bwMode="auto">
          <a:xfrm>
            <a:off x="7217298" y="7180270"/>
            <a:ext cx="9753601" cy="1241426"/>
            <a:chOff x="1152" y="2223"/>
            <a:chExt cx="3072" cy="391"/>
          </a:xfrm>
        </p:grpSpPr>
        <p:sp>
          <p:nvSpPr>
            <p:cNvPr id="223244" name="Text Box 12">
              <a:extLst>
                <a:ext uri="{FF2B5EF4-FFF2-40B4-BE49-F238E27FC236}">
                  <a16:creationId xmlns:a16="http://schemas.microsoft.com/office/drawing/2014/main" id="{55759DDB-08B2-B79B-B2E8-E7D723B54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313"/>
              <a:ext cx="3072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800" i="1" dirty="0">
                  <a:solidFill>
                    <a:schemeClr val="accent4"/>
                  </a:solidFill>
                </a:rPr>
                <a:t>C</a:t>
              </a:r>
              <a:r>
                <a:rPr lang="en-US" altLang="en-US" sz="4800" i="1" baseline="-25000" dirty="0">
                  <a:solidFill>
                    <a:schemeClr val="accent4"/>
                  </a:solidFill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 </a:t>
              </a:r>
              <a:r>
                <a:rPr lang="en-US" altLang="en-US" sz="4800" i="1" dirty="0">
                  <a:solidFill>
                    <a:schemeClr val="accent4"/>
                  </a:solidFill>
                </a:rPr>
                <a:t>C</a:t>
              </a:r>
              <a:r>
                <a:rPr lang="en-US" altLang="en-US" sz="4800" i="1" baseline="-25000" dirty="0">
                  <a:solidFill>
                    <a:schemeClr val="accent4"/>
                  </a:solidFill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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5600" i="1" dirty="0">
                  <a:solidFill>
                    <a:schemeClr val="accent4"/>
                  </a:solidFill>
                  <a:sym typeface="Symbol" pitchFamily="2" charset="2"/>
                </a:rPr>
                <a:t></a:t>
              </a:r>
              <a:r>
                <a:rPr lang="en-AU" altLang="en-US" sz="2000" i="1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(</a:t>
              </a:r>
              <a:r>
                <a:rPr lang="en-AU" altLang="en-US" sz="4800" i="1" dirty="0">
                  <a:solidFill>
                    <a:schemeClr val="accent4"/>
                  </a:solidFill>
                  <a:sym typeface="Symbol" pitchFamily="2" charset="2"/>
                </a:rPr>
                <a:t>D</a:t>
              </a:r>
              <a:r>
                <a:rPr lang="en-AU" altLang="en-US" sz="4800" i="1" baseline="-25000" dirty="0">
                  <a:solidFill>
                    <a:schemeClr val="accent4"/>
                  </a:solidFill>
                  <a:sym typeface="Symbol" pitchFamily="2" charset="2"/>
                </a:rPr>
                <a:t>i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) </a:t>
              </a:r>
              <a:r>
                <a:rPr lang="en-AU" altLang="en-US" sz="5600" i="1" dirty="0">
                  <a:solidFill>
                    <a:schemeClr val="accent4"/>
                  </a:solidFill>
                  <a:sym typeface="Symbol" pitchFamily="2" charset="2"/>
                </a:rPr>
                <a:t></a:t>
              </a:r>
              <a:r>
                <a:rPr lang="en-AU" altLang="en-US" sz="2000" i="1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(</a:t>
              </a:r>
              <a:r>
                <a:rPr lang="en-AU" altLang="en-US" sz="4800" i="1" dirty="0">
                  <a:solidFill>
                    <a:schemeClr val="accent4"/>
                  </a:solidFill>
                  <a:sym typeface="Symbol" pitchFamily="2" charset="2"/>
                </a:rPr>
                <a:t>D</a:t>
              </a:r>
              <a:r>
                <a:rPr lang="en-AU" altLang="en-US" sz="4800" i="1" baseline="-25000" dirty="0">
                  <a:solidFill>
                    <a:schemeClr val="accent4"/>
                  </a:solidFill>
                  <a:sym typeface="Symbol" pitchFamily="2" charset="2"/>
                </a:rPr>
                <a:t>i</a:t>
              </a:r>
              <a:r>
                <a:rPr lang="en-AU" altLang="en-US" sz="4800" baseline="-25000" dirty="0">
                  <a:solidFill>
                    <a:schemeClr val="accent4"/>
                  </a:solidFill>
                  <a:sym typeface="Symbol" pitchFamily="2" charset="2"/>
                </a:rPr>
                <a:t>1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) 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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US" altLang="en-US" sz="5600" i="1" dirty="0">
                  <a:solidFill>
                    <a:schemeClr val="accent4"/>
                  </a:solidFill>
                  <a:sym typeface="Symbol" pitchFamily="2" charset="2"/>
                </a:rPr>
                <a:t>k</a:t>
              </a:r>
              <a:r>
                <a:rPr lang="en-US" altLang="en-US" sz="5600" i="1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'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  </a:t>
              </a:r>
              <a:r>
                <a:rPr lang="en-US" altLang="en-US" sz="5600" i="1" dirty="0">
                  <a:solidFill>
                    <a:schemeClr val="accent4"/>
                  </a:solidFill>
                  <a:sym typeface="Symbol" pitchFamily="2" charset="2"/>
                </a:rPr>
                <a:t>k</a:t>
              </a:r>
              <a:r>
                <a:rPr lang="en-US" altLang="en-US" sz="5600" i="1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'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 0</a:t>
              </a:r>
            </a:p>
          </p:txBody>
        </p:sp>
        <p:sp>
          <p:nvSpPr>
            <p:cNvPr id="223245" name="Rectangle 13">
              <a:extLst>
                <a:ext uri="{FF2B5EF4-FFF2-40B4-BE49-F238E27FC236}">
                  <a16:creationId xmlns:a16="http://schemas.microsoft.com/office/drawing/2014/main" id="{9769B75B-BAEA-287C-F00F-1CE84F1CE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2223"/>
              <a:ext cx="148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US" sz="5600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ˆ</a:t>
              </a:r>
            </a:p>
          </p:txBody>
        </p:sp>
      </p:grpSp>
      <p:grpSp>
        <p:nvGrpSpPr>
          <p:cNvPr id="223251" name="Group 19">
            <a:extLst>
              <a:ext uri="{FF2B5EF4-FFF2-40B4-BE49-F238E27FC236}">
                <a16:creationId xmlns:a16="http://schemas.microsoft.com/office/drawing/2014/main" id="{283CE388-DF93-A22B-21F8-C1B44F68682E}"/>
              </a:ext>
            </a:extLst>
          </p:cNvPr>
          <p:cNvGrpSpPr>
            <a:grpSpLocks/>
          </p:cNvGrpSpPr>
          <p:nvPr/>
        </p:nvGrpSpPr>
        <p:grpSpPr bwMode="auto">
          <a:xfrm>
            <a:off x="1430059" y="8613072"/>
            <a:ext cx="9753601" cy="1222376"/>
            <a:chOff x="-535" y="2591"/>
            <a:chExt cx="3072" cy="385"/>
          </a:xfrm>
        </p:grpSpPr>
        <p:sp>
          <p:nvSpPr>
            <p:cNvPr id="223249" name="Text Box 17">
              <a:extLst>
                <a:ext uri="{FF2B5EF4-FFF2-40B4-BE49-F238E27FC236}">
                  <a16:creationId xmlns:a16="http://schemas.microsoft.com/office/drawing/2014/main" id="{2EB76B82-3102-83BB-8CB1-9C91120A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35" y="2714"/>
              <a:ext cx="307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800" i="1" dirty="0">
                  <a:solidFill>
                    <a:schemeClr val="accent4"/>
                  </a:solidFill>
                </a:rPr>
                <a:t>C</a:t>
              </a:r>
              <a:r>
                <a:rPr lang="en-US" altLang="en-US" sz="4800" i="1" baseline="-25000" dirty="0">
                  <a:solidFill>
                    <a:schemeClr val="accent4"/>
                  </a:solidFill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 0, similarly</a:t>
              </a:r>
            </a:p>
          </p:txBody>
        </p:sp>
        <p:sp>
          <p:nvSpPr>
            <p:cNvPr id="223250" name="Rectangle 18">
              <a:extLst>
                <a:ext uri="{FF2B5EF4-FFF2-40B4-BE49-F238E27FC236}">
                  <a16:creationId xmlns:a16="http://schemas.microsoft.com/office/drawing/2014/main" id="{8F05506C-74D5-8A09-5343-DC192EADA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2591"/>
              <a:ext cx="148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US" sz="5600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ˆ</a:t>
              </a:r>
            </a:p>
          </p:txBody>
        </p:sp>
      </p:grpSp>
      <p:sp>
        <p:nvSpPr>
          <p:cNvPr id="8" name="Title 4">
            <a:extLst>
              <a:ext uri="{FF2B5EF4-FFF2-40B4-BE49-F238E27FC236}">
                <a16:creationId xmlns:a16="http://schemas.microsoft.com/office/drawing/2014/main" id="{BB786176-3C91-D293-6072-25304487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2F047F8-0995-0FD1-4BC3-461B9EFD3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 err="1"/>
              <a:t>Multipop</a:t>
            </a:r>
            <a:r>
              <a:rPr lang="en-US" dirty="0"/>
              <a:t> stack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858942-6F45-E672-5693-7E52BB8B69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Define </a:t>
            </a:r>
            <a:r>
              <a:rPr lang="en-AU" altLang="en-US" sz="7200" i="1" dirty="0">
                <a:sym typeface="Symbol" pitchFamily="2" charset="2"/>
              </a:rPr>
              <a:t></a:t>
            </a:r>
            <a:r>
              <a:rPr lang="en-AU" altLang="en-US" sz="3200" i="1" dirty="0">
                <a:sym typeface="Symbol" pitchFamily="2" charset="2"/>
              </a:rPr>
              <a:t> </a:t>
            </a:r>
            <a:r>
              <a:rPr lang="en-AU" altLang="en-US" dirty="0">
                <a:sym typeface="Symbol" pitchFamily="2" charset="2"/>
              </a:rPr>
              <a:t>(</a:t>
            </a:r>
            <a:r>
              <a:rPr lang="en-AU" altLang="en-US" i="1" dirty="0">
                <a:sym typeface="Symbol" pitchFamily="2" charset="2"/>
              </a:rPr>
              <a:t>D</a:t>
            </a:r>
            <a:r>
              <a:rPr lang="en-AU" altLang="en-US" i="1" baseline="-25000" dirty="0">
                <a:sym typeface="Symbol" pitchFamily="2" charset="2"/>
              </a:rPr>
              <a:t>i</a:t>
            </a:r>
            <a:r>
              <a:rPr lang="en-AU" altLang="en-US" dirty="0">
                <a:sym typeface="Symbol" pitchFamily="2" charset="2"/>
              </a:rPr>
              <a:t>) </a:t>
            </a:r>
            <a:r>
              <a:rPr lang="en-US" altLang="en-US" dirty="0">
                <a:sym typeface="Symbol" pitchFamily="2" charset="2"/>
              </a:rPr>
              <a:t>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US" altLang="en-US" i="1" baseline="-25000" dirty="0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, number of 1s in the counter after the </a:t>
            </a:r>
            <a:r>
              <a:rPr lang="en-US" altLang="en-US" i="1" dirty="0" err="1">
                <a:sym typeface="Symbol" pitchFamily="2" charset="2"/>
              </a:rPr>
              <a:t>i</a:t>
            </a:r>
            <a:r>
              <a:rPr lang="en-US" altLang="en-US" dirty="0" err="1">
                <a:sym typeface="Symbol" pitchFamily="2" charset="2"/>
              </a:rPr>
              <a:t>th</a:t>
            </a:r>
            <a:r>
              <a:rPr lang="en-US" altLang="en-US" dirty="0">
                <a:sym typeface="Symbol" pitchFamily="2" charset="2"/>
              </a:rPr>
              <a:t> operation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Compute the amortized cost of an </a:t>
            </a:r>
            <a:r>
              <a:rPr lang="en-US" alt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 </a:t>
            </a:r>
            <a:r>
              <a:rPr lang="en-US" altLang="en-US" dirty="0"/>
              <a:t>operation </a:t>
            </a:r>
            <a:r>
              <a:rPr lang="en-US" altLang="en-US" dirty="0" err="1"/>
              <a:t>wrt</a:t>
            </a:r>
            <a:r>
              <a:rPr lang="en-US" altLang="en-US" dirty="0"/>
              <a:t> </a:t>
            </a:r>
            <a:r>
              <a:rPr lang="en-AU" altLang="en-US" sz="7200" i="1" dirty="0">
                <a:sym typeface="Symbol" pitchFamily="2" charset="2"/>
              </a:rPr>
              <a:t></a:t>
            </a:r>
            <a:r>
              <a:rPr lang="en-AU" altLang="en-US" sz="3200" i="1" dirty="0">
                <a:sym typeface="Symbol" pitchFamily="2" charset="2"/>
              </a:rPr>
              <a:t> </a:t>
            </a:r>
            <a:endParaRPr lang="en-US" altLang="en-US" dirty="0"/>
          </a:p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Suppose that </a:t>
            </a:r>
            <a:r>
              <a:rPr lang="en-US" altLang="en-US" i="1" dirty="0" err="1">
                <a:sym typeface="Symbol" pitchFamily="2" charset="2"/>
              </a:rPr>
              <a:t>i</a:t>
            </a:r>
            <a:r>
              <a:rPr lang="en-US" altLang="en-US" dirty="0" err="1">
                <a:sym typeface="Symbol" pitchFamily="2" charset="2"/>
              </a:rPr>
              <a:t>th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US" alt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 </a:t>
            </a:r>
            <a:r>
              <a:rPr lang="en-US" altLang="en-US" dirty="0">
                <a:sym typeface="Symbol" pitchFamily="2" charset="2"/>
              </a:rPr>
              <a:t>resets </a:t>
            </a:r>
            <a:r>
              <a:rPr lang="en-US" altLang="en-US" i="1" dirty="0" err="1">
                <a:sym typeface="Symbol" pitchFamily="2" charset="2"/>
              </a:rPr>
              <a:t>t</a:t>
            </a:r>
            <a:r>
              <a:rPr lang="en-US" altLang="en-US" i="1" baseline="-25000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 bits then, </a:t>
            </a:r>
          </a:p>
          <a:p>
            <a:pPr algn="ctr">
              <a:buClr>
                <a:schemeClr val="tx1"/>
              </a:buClr>
              <a:buFontTx/>
              <a:buNone/>
            </a:pPr>
            <a:r>
              <a:rPr lang="en-US" altLang="en-US" i="1" dirty="0" err="1">
                <a:sym typeface="Symbol" pitchFamily="2" charset="2"/>
              </a:rPr>
              <a:t>t</a:t>
            </a:r>
            <a:r>
              <a:rPr lang="en-US" altLang="en-US" i="1" baseline="-25000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  </a:t>
            </a:r>
            <a:r>
              <a:rPr lang="en-US" altLang="en-US" i="1" dirty="0">
                <a:sym typeface="Symbol" pitchFamily="2" charset="2"/>
              </a:rPr>
              <a:t>C</a:t>
            </a:r>
            <a:r>
              <a:rPr lang="en-US" altLang="en-US" i="1" baseline="-25000" dirty="0">
                <a:sym typeface="Symbol" pitchFamily="2" charset="2"/>
              </a:rPr>
              <a:t>i </a:t>
            </a:r>
            <a:r>
              <a:rPr lang="en-US" altLang="en-US" dirty="0">
                <a:sym typeface="Symbol" pitchFamily="2" charset="2"/>
              </a:rPr>
              <a:t> </a:t>
            </a:r>
            <a:r>
              <a:rPr lang="en-US" altLang="en-US" i="1" dirty="0" err="1">
                <a:sym typeface="Symbol" pitchFamily="2" charset="2"/>
              </a:rPr>
              <a:t>t</a:t>
            </a:r>
            <a:r>
              <a:rPr lang="en-US" altLang="en-US" i="1" baseline="-25000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AU" altLang="en-US" dirty="0">
                <a:sym typeface="Symbol" pitchFamily="2" charset="2"/>
              </a:rPr>
              <a:t>1 </a:t>
            </a:r>
            <a:endParaRPr lang="en-US" altLang="en-US" dirty="0">
              <a:sym typeface="Symbol" pitchFamily="2" charset="2"/>
            </a:endParaRPr>
          </a:p>
          <a:p>
            <a:pPr>
              <a:buClr>
                <a:schemeClr val="tx1"/>
              </a:buClr>
            </a:pPr>
            <a:r>
              <a:rPr lang="en-AU" altLang="en-US" dirty="0">
                <a:sym typeface="Symbol" pitchFamily="2" charset="2"/>
              </a:rPr>
              <a:t>The number of 1s in the counter after the </a:t>
            </a:r>
            <a:r>
              <a:rPr lang="en-US" altLang="en-US" i="1" dirty="0" err="1">
                <a:sym typeface="Symbol" pitchFamily="2" charset="2"/>
              </a:rPr>
              <a:t>i</a:t>
            </a:r>
            <a:r>
              <a:rPr lang="en-US" altLang="en-US" dirty="0" err="1">
                <a:sym typeface="Symbol" pitchFamily="2" charset="2"/>
              </a:rPr>
              <a:t>th</a:t>
            </a:r>
            <a:r>
              <a:rPr lang="en-US" altLang="en-US" dirty="0">
                <a:sym typeface="Symbol" pitchFamily="2" charset="2"/>
              </a:rPr>
              <a:t> operation is</a:t>
            </a:r>
          </a:p>
          <a:p>
            <a:pPr algn="ctr">
              <a:buClr>
                <a:schemeClr val="tx1"/>
              </a:buClr>
              <a:buFontTx/>
              <a:buNone/>
            </a:pPr>
            <a:r>
              <a:rPr lang="en-US" altLang="en-US" i="1" dirty="0">
                <a:sym typeface="Symbol" pitchFamily="2" charset="2"/>
              </a:rPr>
              <a:t>b</a:t>
            </a:r>
            <a:r>
              <a:rPr lang="en-AU" altLang="en-US" i="1" baseline="-25000" dirty="0">
                <a:sym typeface="Symbol" pitchFamily="2" charset="2"/>
              </a:rPr>
              <a:t>i</a:t>
            </a:r>
            <a:r>
              <a:rPr lang="en-AU" altLang="en-US" baseline="-25000" dirty="0">
                <a:sym typeface="Symbol" pitchFamily="2" charset="2"/>
              </a:rPr>
              <a:t>1</a:t>
            </a:r>
            <a:r>
              <a:rPr lang="en-AU" altLang="en-US" dirty="0">
                <a:sym typeface="Symbol" pitchFamily="2" charset="2"/>
              </a:rPr>
              <a:t> </a:t>
            </a:r>
            <a:r>
              <a:rPr lang="en-US" altLang="en-US" i="1" dirty="0" err="1">
                <a:sym typeface="Symbol" pitchFamily="2" charset="2"/>
              </a:rPr>
              <a:t>t</a:t>
            </a:r>
            <a:r>
              <a:rPr lang="en-US" altLang="en-US" i="1" baseline="-25000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    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US" altLang="en-US" i="1" baseline="-25000" dirty="0">
                <a:sym typeface="Symbol" pitchFamily="2" charset="2"/>
              </a:rPr>
              <a:t>i  </a:t>
            </a:r>
            <a:r>
              <a:rPr lang="en-US" altLang="en-US" dirty="0">
                <a:sym typeface="Symbol" pitchFamily="2" charset="2"/>
              </a:rPr>
              <a:t> 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AU" altLang="en-US" i="1" baseline="-25000" dirty="0">
                <a:sym typeface="Symbol" pitchFamily="2" charset="2"/>
              </a:rPr>
              <a:t>i</a:t>
            </a:r>
            <a:r>
              <a:rPr lang="en-AU" altLang="en-US" baseline="-25000" dirty="0">
                <a:sym typeface="Symbol" pitchFamily="2" charset="2"/>
              </a:rPr>
              <a:t>1</a:t>
            </a:r>
            <a:r>
              <a:rPr lang="en-AU" altLang="en-US" dirty="0">
                <a:sym typeface="Symbol" pitchFamily="2" charset="2"/>
              </a:rPr>
              <a:t> </a:t>
            </a:r>
            <a:r>
              <a:rPr lang="en-US" altLang="en-US" i="1" dirty="0" err="1">
                <a:sym typeface="Symbol" pitchFamily="2" charset="2"/>
              </a:rPr>
              <a:t>t</a:t>
            </a:r>
            <a:r>
              <a:rPr lang="en-US" altLang="en-US" i="1" baseline="-25000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AU" altLang="en-US" dirty="0">
                <a:sym typeface="Symbol" pitchFamily="2" charset="2"/>
              </a:rPr>
              <a:t>1   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US" altLang="en-US" i="1" baseline="-25000" dirty="0">
                <a:sym typeface="Symbol" pitchFamily="2" charset="2"/>
              </a:rPr>
              <a:t>i </a:t>
            </a:r>
            <a:r>
              <a:rPr lang="en-AU" altLang="en-US" dirty="0">
                <a:sym typeface="Symbol" pitchFamily="2" charset="2"/>
              </a:rPr>
              <a:t> 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AU" altLang="en-US" i="1" baseline="-25000" dirty="0">
                <a:sym typeface="Symbol" pitchFamily="2" charset="2"/>
              </a:rPr>
              <a:t>i</a:t>
            </a:r>
            <a:r>
              <a:rPr lang="en-AU" altLang="en-US" baseline="-25000" dirty="0">
                <a:sym typeface="Symbol" pitchFamily="2" charset="2"/>
              </a:rPr>
              <a:t>1</a:t>
            </a:r>
            <a:r>
              <a:rPr lang="en-US" altLang="en-US" i="1" baseline="-25000" dirty="0">
                <a:sym typeface="Symbol" pitchFamily="2" charset="2"/>
              </a:rPr>
              <a:t> </a:t>
            </a:r>
            <a:r>
              <a:rPr lang="en-US" altLang="en-US" dirty="0">
                <a:sym typeface="Symbol" pitchFamily="2" charset="2"/>
              </a:rPr>
              <a:t> 1</a:t>
            </a:r>
            <a:r>
              <a:rPr lang="en-AU" altLang="en-US" dirty="0">
                <a:sym typeface="Symbol" pitchFamily="2" charset="2"/>
              </a:rPr>
              <a:t> </a:t>
            </a:r>
            <a:r>
              <a:rPr lang="en-US" altLang="en-US" i="1" dirty="0" err="1">
                <a:sym typeface="Symbol" pitchFamily="2" charset="2"/>
              </a:rPr>
              <a:t>t</a:t>
            </a:r>
            <a:r>
              <a:rPr lang="en-US" altLang="en-US" i="1" baseline="-25000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The amortized cost is therefore </a:t>
            </a:r>
          </a:p>
          <a:p>
            <a:pPr>
              <a:buClr>
                <a:schemeClr val="tx1"/>
              </a:buClr>
            </a:pPr>
            <a:endParaRPr lang="en-US" altLang="en-US" dirty="0">
              <a:sym typeface="Symbol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8AD8B6-25B3-EE8C-5AD2-3CB98DA35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2A562D42-8573-8242-84BC-630F12A4B7AC}" type="slidenum">
              <a:rPr lang="en-US" altLang="en-US"/>
              <a:pPr/>
              <a:t>32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6B7C9B-A86C-D708-F9E0-7E61FA281BD5}"/>
              </a:ext>
            </a:extLst>
          </p:cNvPr>
          <p:cNvGrpSpPr/>
          <p:nvPr/>
        </p:nvGrpSpPr>
        <p:grpSpPr>
          <a:xfrm>
            <a:off x="7051675" y="10836283"/>
            <a:ext cx="11734800" cy="1276351"/>
            <a:chOff x="7051675" y="10836283"/>
            <a:chExt cx="11734800" cy="1276351"/>
          </a:xfrm>
        </p:grpSpPr>
        <p:sp>
          <p:nvSpPr>
            <p:cNvPr id="224263" name="Text Box 7">
              <a:extLst>
                <a:ext uri="{FF2B5EF4-FFF2-40B4-BE49-F238E27FC236}">
                  <a16:creationId xmlns:a16="http://schemas.microsoft.com/office/drawing/2014/main" id="{1EE08FCB-65B8-D402-0389-2EAADABB6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1675" y="11156958"/>
              <a:ext cx="11734800" cy="955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4800" i="1" dirty="0">
                  <a:solidFill>
                    <a:schemeClr val="accent4"/>
                  </a:solidFill>
                </a:rPr>
                <a:t>C</a:t>
              </a:r>
              <a:r>
                <a:rPr lang="en-US" altLang="en-US" sz="4800" i="1" baseline="-25000" dirty="0">
                  <a:solidFill>
                    <a:schemeClr val="accent4"/>
                  </a:solidFill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 </a:t>
              </a:r>
              <a:r>
                <a:rPr lang="en-US" altLang="en-US" sz="4800" i="1" dirty="0">
                  <a:solidFill>
                    <a:schemeClr val="accent4"/>
                  </a:solidFill>
                </a:rPr>
                <a:t>C</a:t>
              </a:r>
              <a:r>
                <a:rPr lang="en-US" altLang="en-US" sz="4800" i="1" baseline="-25000" dirty="0">
                  <a:solidFill>
                    <a:schemeClr val="accent4"/>
                  </a:solidFill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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5600" i="1" dirty="0">
                  <a:solidFill>
                    <a:schemeClr val="accent4"/>
                  </a:solidFill>
                  <a:sym typeface="Symbol" pitchFamily="2" charset="2"/>
                </a:rPr>
                <a:t></a:t>
              </a:r>
              <a:r>
                <a:rPr lang="en-AU" altLang="en-US" sz="2000" i="1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(</a:t>
              </a:r>
              <a:r>
                <a:rPr lang="en-AU" altLang="en-US" sz="4800" i="1" dirty="0">
                  <a:solidFill>
                    <a:schemeClr val="accent4"/>
                  </a:solidFill>
                  <a:sym typeface="Symbol" pitchFamily="2" charset="2"/>
                </a:rPr>
                <a:t>D</a:t>
              </a:r>
              <a:r>
                <a:rPr lang="en-AU" altLang="en-US" sz="4800" i="1" baseline="-25000" dirty="0">
                  <a:solidFill>
                    <a:schemeClr val="accent4"/>
                  </a:solidFill>
                  <a:sym typeface="Symbol" pitchFamily="2" charset="2"/>
                </a:rPr>
                <a:t>i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) </a:t>
              </a:r>
              <a:r>
                <a:rPr lang="en-AU" altLang="en-US" sz="5600" i="1" dirty="0">
                  <a:solidFill>
                    <a:schemeClr val="accent4"/>
                  </a:solidFill>
                  <a:sym typeface="Symbol" pitchFamily="2" charset="2"/>
                </a:rPr>
                <a:t></a:t>
              </a:r>
              <a:r>
                <a:rPr lang="en-AU" altLang="en-US" sz="2000" i="1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(</a:t>
              </a:r>
              <a:r>
                <a:rPr lang="en-AU" altLang="en-US" sz="4800" i="1" dirty="0">
                  <a:solidFill>
                    <a:schemeClr val="accent4"/>
                  </a:solidFill>
                  <a:sym typeface="Symbol" pitchFamily="2" charset="2"/>
                </a:rPr>
                <a:t>D</a:t>
              </a:r>
              <a:r>
                <a:rPr lang="en-AU" altLang="en-US" sz="4800" i="1" baseline="-25000" dirty="0">
                  <a:solidFill>
                    <a:schemeClr val="accent4"/>
                  </a:solidFill>
                  <a:sym typeface="Symbol" pitchFamily="2" charset="2"/>
                </a:rPr>
                <a:t>i</a:t>
              </a:r>
              <a:r>
                <a:rPr lang="en-AU" altLang="en-US" sz="4800" baseline="-25000" dirty="0">
                  <a:solidFill>
                    <a:schemeClr val="accent4"/>
                  </a:solidFill>
                  <a:sym typeface="Symbol" pitchFamily="2" charset="2"/>
                </a:rPr>
                <a:t>1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) 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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 (</a:t>
              </a:r>
              <a:r>
                <a:rPr lang="en-US" altLang="en-US" sz="4800" i="1" dirty="0" err="1">
                  <a:solidFill>
                    <a:schemeClr val="accent4"/>
                  </a:solidFill>
                  <a:sym typeface="Symbol" pitchFamily="2" charset="2"/>
                </a:rPr>
                <a:t>t</a:t>
              </a:r>
              <a:r>
                <a:rPr lang="en-US" altLang="en-US" sz="4800" i="1" baseline="-25000" dirty="0" err="1">
                  <a:solidFill>
                    <a:schemeClr val="accent4"/>
                  </a:solidFill>
                  <a:sym typeface="Symbol" pitchFamily="2" charset="2"/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1)  (1 </a:t>
              </a:r>
              <a:r>
                <a:rPr lang="en-US" altLang="en-US" sz="4800" i="1" dirty="0" err="1">
                  <a:solidFill>
                    <a:schemeClr val="accent4"/>
                  </a:solidFill>
                  <a:sym typeface="Symbol" pitchFamily="2" charset="2"/>
                </a:rPr>
                <a:t>t</a:t>
              </a:r>
              <a:r>
                <a:rPr lang="en-US" altLang="en-US" sz="4800" i="1" baseline="-25000" dirty="0" err="1">
                  <a:solidFill>
                    <a:schemeClr val="accent4"/>
                  </a:solidFill>
                  <a:sym typeface="Symbol" pitchFamily="2" charset="2"/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)  2</a:t>
              </a:r>
            </a:p>
          </p:txBody>
        </p:sp>
        <p:sp>
          <p:nvSpPr>
            <p:cNvPr id="224264" name="Rectangle 8">
              <a:extLst>
                <a:ext uri="{FF2B5EF4-FFF2-40B4-BE49-F238E27FC236}">
                  <a16:creationId xmlns:a16="http://schemas.microsoft.com/office/drawing/2014/main" id="{5A8A9FEF-C358-7AA1-5724-F56A5BC1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6350" y="10836283"/>
              <a:ext cx="469900" cy="1120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US" sz="5600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ˆ</a:t>
              </a:r>
            </a:p>
          </p:txBody>
        </p:sp>
      </p:grpSp>
      <p:sp>
        <p:nvSpPr>
          <p:cNvPr id="8" name="Title 4">
            <a:extLst>
              <a:ext uri="{FF2B5EF4-FFF2-40B4-BE49-F238E27FC236}">
                <a16:creationId xmlns:a16="http://schemas.microsoft.com/office/drawing/2014/main" id="{41B9744F-8817-D700-A7A8-4F854FD3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E2C43E5-1DBC-81BF-1ECE-68A1DECD6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Incrementing a binary counter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1A36A-177B-9523-7529-08DE7C0F6F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If the counter starts at zero, then </a:t>
            </a:r>
            <a:r>
              <a:rPr lang="en-AU" altLang="en-US" sz="4400" i="1" dirty="0">
                <a:sym typeface="Symbol" pitchFamily="2" charset="2"/>
              </a:rPr>
              <a:t></a:t>
            </a:r>
            <a:r>
              <a:rPr lang="en-AU" altLang="en-US" sz="1800" i="1" dirty="0"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baseline="-25000" dirty="0">
                <a:sym typeface="Symbol" pitchFamily="2" charset="2"/>
              </a:rPr>
              <a:t>0</a:t>
            </a:r>
            <a:r>
              <a:rPr lang="en-AU" altLang="en-US" sz="4400" dirty="0">
                <a:sym typeface="Symbol" pitchFamily="2" charset="2"/>
              </a:rPr>
              <a:t>) </a:t>
            </a:r>
            <a:r>
              <a:rPr lang="en-US" altLang="en-US" sz="4400" dirty="0">
                <a:sym typeface="Symbol" pitchFamily="2" charset="2"/>
              </a:rPr>
              <a:t> 0.</a:t>
            </a:r>
          </a:p>
          <a:p>
            <a:pPr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Since </a:t>
            </a:r>
            <a:r>
              <a:rPr lang="en-AU" altLang="en-US" sz="4400" i="1" dirty="0">
                <a:sym typeface="Symbol" pitchFamily="2" charset="2"/>
              </a:rPr>
              <a:t></a:t>
            </a:r>
            <a:r>
              <a:rPr lang="en-AU" altLang="en-US" sz="1600" i="1" dirty="0">
                <a:sym typeface="Symbol" pitchFamily="2" charset="2"/>
              </a:rPr>
              <a:t> </a:t>
            </a:r>
            <a:r>
              <a:rPr lang="en-AU" altLang="en-US" sz="4400" dirty="0">
                <a:sym typeface="Symbol" pitchFamily="2" charset="2"/>
              </a:rPr>
              <a:t>(</a:t>
            </a:r>
            <a:r>
              <a:rPr lang="en-AU" altLang="en-US" sz="4400" i="1" dirty="0">
                <a:sym typeface="Symbol" pitchFamily="2" charset="2"/>
              </a:rPr>
              <a:t>D</a:t>
            </a:r>
            <a:r>
              <a:rPr lang="en-AU" altLang="en-US" sz="4400" i="1" baseline="-25000" dirty="0">
                <a:sym typeface="Symbol" pitchFamily="2" charset="2"/>
              </a:rPr>
              <a:t>i</a:t>
            </a:r>
            <a:r>
              <a:rPr lang="en-AU" altLang="en-US" sz="4400" dirty="0">
                <a:sym typeface="Symbol" pitchFamily="2" charset="2"/>
              </a:rPr>
              <a:t>)</a:t>
            </a:r>
            <a:r>
              <a:rPr lang="en-US" altLang="en-US" sz="4400" dirty="0">
                <a:sym typeface="Symbol" pitchFamily="2" charset="2"/>
              </a:rPr>
              <a:t>  0 for all </a:t>
            </a:r>
            <a:r>
              <a:rPr lang="en-US" altLang="en-US" sz="4400" i="1" dirty="0" err="1">
                <a:sym typeface="Symbol" pitchFamily="2" charset="2"/>
              </a:rPr>
              <a:t>i</a:t>
            </a:r>
            <a:r>
              <a:rPr lang="en-US" altLang="en-US" sz="4400" dirty="0">
                <a:sym typeface="Symbol" pitchFamily="2" charset="2"/>
              </a:rPr>
              <a:t> the total amortized cost </a:t>
            </a:r>
            <a:r>
              <a:rPr lang="en-AU" altLang="en-US" sz="4400" dirty="0">
                <a:sym typeface="Symbol" pitchFamily="2" charset="2"/>
              </a:rPr>
              <a:t>is an </a:t>
            </a:r>
            <a:r>
              <a:rPr lang="en-AU" altLang="en-US" sz="4400" dirty="0">
                <a:solidFill>
                  <a:schemeClr val="accent4"/>
                </a:solidFill>
                <a:sym typeface="Symbol" pitchFamily="2" charset="2"/>
              </a:rPr>
              <a:t>upper bound </a:t>
            </a:r>
            <a:r>
              <a:rPr lang="en-AU" altLang="en-US" sz="4400" dirty="0">
                <a:sym typeface="Symbol" pitchFamily="2" charset="2"/>
              </a:rPr>
              <a:t>on the total actual cost</a:t>
            </a:r>
            <a:r>
              <a:rPr lang="en-US" altLang="en-US" sz="4400" dirty="0">
                <a:sym typeface="Symbol" pitchFamily="2" charset="2"/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Hence, the worst-case cost of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</a:t>
            </a:r>
            <a:r>
              <a:rPr lang="en-US" altLang="en-US" sz="4400" dirty="0">
                <a:sym typeface="Symbol" pitchFamily="2" charset="2"/>
              </a:rPr>
              <a:t> operations is O(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)</a:t>
            </a:r>
            <a:r>
              <a:rPr lang="en-US" altLang="en-US" sz="4400" i="1" dirty="0">
                <a:sym typeface="Symbol" pitchFamily="2" charset="2"/>
              </a:rPr>
              <a:t> </a:t>
            </a:r>
          </a:p>
          <a:p>
            <a:pPr>
              <a:buClr>
                <a:schemeClr val="tx1"/>
              </a:buClr>
            </a:pPr>
            <a:endParaRPr lang="en-US" altLang="en-US" sz="4400" dirty="0">
              <a:sym typeface="Symbol" pitchFamily="2" charset="2"/>
            </a:endParaRPr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400C2AA-7D54-9F3F-8141-32A08773A0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864B3588-73AB-2242-8B59-A8E45084A6B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8E131A7-C2B5-87F3-B2E6-C192AD5F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5414021-C411-425B-3B16-67751F8566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Incrementing a binary counter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15B0F6-C593-EF4A-6140-2D1F6B0A48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Assume that the counter does not start at zero, 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.,e., 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US" altLang="en-US" baseline="-25000" dirty="0">
                <a:sym typeface="Symbol" pitchFamily="2" charset="2"/>
              </a:rPr>
              <a:t>0</a:t>
            </a:r>
            <a:r>
              <a:rPr lang="en-US" altLang="en-US" dirty="0">
                <a:sym typeface="Symbol" pitchFamily="2" charset="2"/>
              </a:rPr>
              <a:t>0 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Then, after </a:t>
            </a:r>
            <a:r>
              <a:rPr lang="en-US" altLang="en-US" i="1" dirty="0">
                <a:sym typeface="Symbol" pitchFamily="2" charset="2"/>
              </a:rPr>
              <a:t>n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US" alt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 </a:t>
            </a:r>
            <a:r>
              <a:rPr lang="en-US" altLang="en-US" dirty="0">
                <a:sym typeface="Symbol" pitchFamily="2" charset="2"/>
              </a:rPr>
              <a:t>operations the number of 1s is 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US" altLang="en-US" i="1" baseline="-25000" dirty="0">
                <a:sym typeface="Symbol" pitchFamily="2" charset="2"/>
              </a:rPr>
              <a:t>n</a:t>
            </a:r>
            <a:r>
              <a:rPr lang="en-US" altLang="en-US" dirty="0">
                <a:sym typeface="Symbol" pitchFamily="2" charset="2"/>
              </a:rPr>
              <a:t>, where 0  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US" altLang="en-US" baseline="-25000" dirty="0">
                <a:sym typeface="Symbol" pitchFamily="2" charset="2"/>
              </a:rPr>
              <a:t>0</a:t>
            </a:r>
            <a:r>
              <a:rPr lang="en-US" altLang="en-US" dirty="0">
                <a:sym typeface="Symbol" pitchFamily="2" charset="2"/>
              </a:rPr>
              <a:t>, 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US" altLang="en-US" i="1" baseline="-25000" dirty="0">
                <a:sym typeface="Symbol" pitchFamily="2" charset="2"/>
              </a:rPr>
              <a:t>n </a:t>
            </a:r>
            <a:r>
              <a:rPr lang="en-US" altLang="en-US" dirty="0">
                <a:sym typeface="Symbol" pitchFamily="2" charset="2"/>
              </a:rPr>
              <a:t> </a:t>
            </a:r>
            <a:r>
              <a:rPr lang="en-US" altLang="en-US" i="1" dirty="0">
                <a:sym typeface="Symbol" pitchFamily="2" charset="2"/>
              </a:rPr>
              <a:t>k</a:t>
            </a:r>
            <a:endParaRPr lang="en-US" altLang="en-US" dirty="0">
              <a:sym typeface="Symbol" pitchFamily="2" charset="2"/>
            </a:endParaRPr>
          </a:p>
          <a:p>
            <a:pPr>
              <a:buClr>
                <a:schemeClr val="tx1"/>
              </a:buClr>
            </a:pPr>
            <a:endParaRPr lang="en-US" altLang="en-US" dirty="0">
              <a:sym typeface="Symbol" pitchFamily="2" charset="2"/>
            </a:endParaRPr>
          </a:p>
          <a:p>
            <a:pPr>
              <a:buClr>
                <a:schemeClr val="tx1"/>
              </a:buClr>
            </a:pPr>
            <a:endParaRPr lang="en-US" altLang="en-US" dirty="0">
              <a:sym typeface="Symbol" pitchFamily="2" charset="2"/>
            </a:endParaRPr>
          </a:p>
          <a:p>
            <a:pPr>
              <a:buClr>
                <a:schemeClr val="tx1"/>
              </a:buClr>
            </a:pPr>
            <a:endParaRPr lang="en-US" altLang="en-US" dirty="0">
              <a:sym typeface="Symbol" pitchFamily="2" charset="2"/>
            </a:endParaRPr>
          </a:p>
          <a:p>
            <a:pPr>
              <a:buClr>
                <a:schemeClr val="tx1"/>
              </a:buClr>
            </a:pPr>
            <a:endParaRPr lang="en-US" altLang="en-US" dirty="0">
              <a:sym typeface="Symbol" pitchFamily="2" charset="2"/>
            </a:endParaRPr>
          </a:p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Since </a:t>
            </a:r>
            <a:r>
              <a:rPr lang="en-US" altLang="en-US" i="1" dirty="0">
                <a:sym typeface="Symbol" pitchFamily="2" charset="2"/>
              </a:rPr>
              <a:t>b</a:t>
            </a:r>
            <a:r>
              <a:rPr lang="en-US" altLang="en-US" baseline="-25000" dirty="0">
                <a:sym typeface="Symbol" pitchFamily="2" charset="2"/>
              </a:rPr>
              <a:t>0 </a:t>
            </a:r>
            <a:r>
              <a:rPr lang="en-US" altLang="en-US" dirty="0">
                <a:sym typeface="Symbol" pitchFamily="2" charset="2"/>
              </a:rPr>
              <a:t> </a:t>
            </a:r>
            <a:r>
              <a:rPr lang="en-US" altLang="en-US" i="1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, if we execute at least </a:t>
            </a:r>
            <a:r>
              <a:rPr lang="en-US" altLang="en-US" i="1" dirty="0">
                <a:sym typeface="Symbol" pitchFamily="2" charset="2"/>
              </a:rPr>
              <a:t>n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US" altLang="en-US" sz="4800" dirty="0">
                <a:sym typeface="Symbol" pitchFamily="2" charset="2"/>
              </a:rPr>
              <a:t> 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i="1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) </a:t>
            </a:r>
            <a:r>
              <a:rPr lang="en-US" alt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INCREMENT </a:t>
            </a:r>
            <a:r>
              <a:rPr lang="en-US" altLang="en-US" dirty="0">
                <a:sym typeface="Symbol" pitchFamily="2" charset="2"/>
              </a:rPr>
              <a:t>operations the total actual cost is O(</a:t>
            </a:r>
            <a:r>
              <a:rPr lang="en-US" altLang="en-US" i="1" dirty="0">
                <a:sym typeface="Symbol" pitchFamily="2" charset="2"/>
              </a:rPr>
              <a:t>n</a:t>
            </a:r>
            <a:r>
              <a:rPr lang="en-US" altLang="en-US" dirty="0">
                <a:sym typeface="Symbol" pitchFamily="2" charset="2"/>
              </a:rPr>
              <a:t>)</a:t>
            </a:r>
            <a:r>
              <a:rPr lang="en-US" altLang="en-US" i="1" dirty="0">
                <a:sym typeface="Symbol" pitchFamily="2" charset="2"/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No matter what initial value the counter contains</a:t>
            </a:r>
          </a:p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5354C30-0155-9B37-345B-F2D49F609F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371475" cy="379412"/>
          </a:xfrm>
        </p:spPr>
        <p:txBody>
          <a:bodyPr/>
          <a:lstStyle/>
          <a:p>
            <a:fld id="{A877B9C3-4551-B94A-A679-B21B5A2DB31C}" type="slidenum">
              <a:rPr lang="en-US" altLang="en-US"/>
              <a:pPr/>
              <a:t>34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2EEF94-6CFE-F7D2-A802-F8A8A7A2DCF1}"/>
              </a:ext>
            </a:extLst>
          </p:cNvPr>
          <p:cNvGrpSpPr/>
          <p:nvPr/>
        </p:nvGrpSpPr>
        <p:grpSpPr>
          <a:xfrm>
            <a:off x="4869215" y="6248401"/>
            <a:ext cx="13563600" cy="2844316"/>
            <a:chOff x="4869215" y="6248401"/>
            <a:chExt cx="13563600" cy="2844316"/>
          </a:xfrm>
        </p:grpSpPr>
        <p:sp>
          <p:nvSpPr>
            <p:cNvPr id="226309" name="Text Box 5">
              <a:extLst>
                <a:ext uri="{FF2B5EF4-FFF2-40B4-BE49-F238E27FC236}">
                  <a16:creationId xmlns:a16="http://schemas.microsoft.com/office/drawing/2014/main" id="{8B097438-54A0-507F-D579-DAF101D50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9215" y="6599727"/>
              <a:ext cx="13563600" cy="2492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7200" dirty="0">
                  <a:solidFill>
                    <a:schemeClr val="accent4"/>
                  </a:solidFill>
                  <a:sym typeface="Symbol" pitchFamily="2" charset="2"/>
                </a:rPr>
                <a:t> </a:t>
              </a:r>
              <a:r>
                <a:rPr lang="en-US" altLang="en-US" sz="4800" i="1" dirty="0">
                  <a:solidFill>
                    <a:schemeClr val="accent4"/>
                  </a:solidFill>
                </a:rPr>
                <a:t>C</a:t>
              </a:r>
              <a:r>
                <a:rPr lang="en-US" altLang="en-US" sz="4800" i="1" baseline="-25000" dirty="0">
                  <a:solidFill>
                    <a:schemeClr val="accent4"/>
                  </a:solidFill>
                </a:rPr>
                <a:t>i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 </a:t>
              </a:r>
              <a:r>
                <a:rPr lang="en-US" altLang="en-US" sz="7200" dirty="0">
                  <a:solidFill>
                    <a:schemeClr val="accent4"/>
                  </a:solidFill>
                  <a:sym typeface="Symbol" pitchFamily="2" charset="2"/>
                </a:rPr>
                <a:t> </a:t>
              </a:r>
              <a:r>
                <a:rPr lang="en-US" altLang="en-US" sz="4800" i="1" dirty="0">
                  <a:solidFill>
                    <a:schemeClr val="accent4"/>
                  </a:solidFill>
                </a:rPr>
                <a:t>C</a:t>
              </a:r>
              <a:r>
                <a:rPr lang="en-US" altLang="en-US" sz="4800" i="1" baseline="-25000" dirty="0">
                  <a:solidFill>
                    <a:schemeClr val="accent4"/>
                  </a:solidFill>
                </a:rPr>
                <a:t>i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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5600" i="1" dirty="0">
                  <a:solidFill>
                    <a:schemeClr val="accent4"/>
                  </a:solidFill>
                  <a:sym typeface="Symbol" pitchFamily="2" charset="2"/>
                </a:rPr>
                <a:t></a:t>
              </a:r>
              <a:r>
                <a:rPr lang="en-AU" altLang="en-US" sz="2000" i="1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(</a:t>
              </a:r>
              <a:r>
                <a:rPr lang="en-AU" altLang="en-US" sz="4800" i="1" dirty="0" err="1">
                  <a:solidFill>
                    <a:schemeClr val="accent4"/>
                  </a:solidFill>
                  <a:sym typeface="Symbol" pitchFamily="2" charset="2"/>
                </a:rPr>
                <a:t>D</a:t>
              </a:r>
              <a:r>
                <a:rPr lang="en-AU" altLang="en-US" sz="4800" i="1" baseline="-25000" dirty="0" err="1">
                  <a:solidFill>
                    <a:schemeClr val="accent4"/>
                  </a:solidFill>
                  <a:sym typeface="Symbol" pitchFamily="2" charset="2"/>
                </a:rPr>
                <a:t>n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)  </a:t>
              </a:r>
              <a:r>
                <a:rPr lang="en-AU" altLang="en-US" sz="5600" i="1" dirty="0">
                  <a:solidFill>
                    <a:schemeClr val="accent4"/>
                  </a:solidFill>
                  <a:sym typeface="Symbol" pitchFamily="2" charset="2"/>
                </a:rPr>
                <a:t></a:t>
              </a:r>
              <a:r>
                <a:rPr lang="en-AU" altLang="en-US" sz="2000" i="1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(</a:t>
              </a:r>
              <a:r>
                <a:rPr lang="en-AU" altLang="en-US" sz="4800" i="1" dirty="0">
                  <a:solidFill>
                    <a:schemeClr val="accent4"/>
                  </a:solidFill>
                  <a:sym typeface="Symbol" pitchFamily="2" charset="2"/>
                </a:rPr>
                <a:t>D</a:t>
              </a:r>
              <a:r>
                <a:rPr lang="en-AU" altLang="en-US" sz="4800" baseline="-25000" dirty="0">
                  <a:solidFill>
                    <a:schemeClr val="accent4"/>
                  </a:solidFill>
                  <a:sym typeface="Symbol" pitchFamily="2" charset="2"/>
                </a:rPr>
                <a:t>0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)</a:t>
              </a:r>
              <a:r>
                <a:rPr lang="en-US" altLang="en-US" sz="4800" dirty="0">
                  <a:solidFill>
                    <a:schemeClr val="accent4"/>
                  </a:solidFill>
                  <a:sym typeface="Symbol" pitchFamily="2" charset="2"/>
                </a:rPr>
                <a:t> </a:t>
              </a:r>
              <a:r>
                <a:rPr lang="en-US" altLang="en-US" sz="5600" dirty="0">
                  <a:solidFill>
                    <a:schemeClr val="accent4"/>
                  </a:solidFill>
                  <a:sym typeface="Symbol" pitchFamily="2" charset="2"/>
                </a:rPr>
                <a:t> </a:t>
              </a:r>
              <a:r>
                <a:rPr lang="en-US" altLang="en-US" sz="7200" dirty="0">
                  <a:solidFill>
                    <a:schemeClr val="accent4"/>
                  </a:solidFill>
                  <a:sym typeface="Symbol" pitchFamily="2" charset="2"/>
                </a:rPr>
                <a:t> </a:t>
              </a:r>
              <a:r>
                <a:rPr lang="en-US" altLang="en-US" sz="5600" dirty="0">
                  <a:solidFill>
                    <a:schemeClr val="accent4"/>
                  </a:solidFill>
                  <a:sym typeface="Symbol" pitchFamily="2" charset="2"/>
                </a:rPr>
                <a:t>2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</a:t>
              </a:r>
              <a:r>
                <a:rPr lang="en-US" altLang="en-US" sz="5600" i="1" dirty="0">
                  <a:solidFill>
                    <a:schemeClr val="accent4"/>
                  </a:solidFill>
                  <a:sym typeface="Symbol" pitchFamily="2" charset="2"/>
                </a:rPr>
                <a:t>b</a:t>
              </a:r>
              <a:r>
                <a:rPr lang="en-US" altLang="en-US" sz="5600" i="1" baseline="-25000" dirty="0">
                  <a:solidFill>
                    <a:schemeClr val="accent4"/>
                  </a:solidFill>
                  <a:sym typeface="Symbol" pitchFamily="2" charset="2"/>
                </a:rPr>
                <a:t>n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</a:t>
              </a:r>
              <a:r>
                <a:rPr lang="en-US" altLang="en-US" sz="5600" i="1" dirty="0">
                  <a:solidFill>
                    <a:schemeClr val="accent4"/>
                  </a:solidFill>
                  <a:sym typeface="Symbol" pitchFamily="2" charset="2"/>
                </a:rPr>
                <a:t>b</a:t>
              </a:r>
              <a:r>
                <a:rPr lang="en-US" altLang="en-US" sz="5600" baseline="-25000" dirty="0">
                  <a:solidFill>
                    <a:schemeClr val="accent4"/>
                  </a:solidFill>
                  <a:sym typeface="Symbol" pitchFamily="2" charset="2"/>
                </a:rPr>
                <a:t>0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5600" baseline="-25000" dirty="0">
                  <a:solidFill>
                    <a:schemeClr val="accent4"/>
                  </a:solidFill>
                  <a:sym typeface="Symbol" pitchFamily="2" charset="2"/>
                </a:rPr>
                <a:t>            </a:t>
              </a:r>
              <a:r>
                <a:rPr lang="en-US" altLang="en-US" sz="5600" dirty="0">
                  <a:solidFill>
                    <a:schemeClr val="accent4"/>
                  </a:solidFill>
                  <a:sym typeface="Symbol" pitchFamily="2" charset="2"/>
                </a:rPr>
                <a:t> = 2</a:t>
              </a:r>
              <a:r>
                <a:rPr lang="en-US" altLang="en-US" sz="5600" i="1" dirty="0">
                  <a:solidFill>
                    <a:schemeClr val="accent4"/>
                  </a:solidFill>
                  <a:sym typeface="Symbol" pitchFamily="2" charset="2"/>
                </a:rPr>
                <a:t>n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</a:t>
              </a:r>
              <a:r>
                <a:rPr lang="en-US" altLang="en-US" sz="5600" i="1" dirty="0">
                  <a:solidFill>
                    <a:schemeClr val="accent4"/>
                  </a:solidFill>
                  <a:sym typeface="Symbol" pitchFamily="2" charset="2"/>
                </a:rPr>
                <a:t>b</a:t>
              </a:r>
              <a:r>
                <a:rPr lang="en-US" altLang="en-US" sz="5600" i="1" baseline="-25000" dirty="0">
                  <a:solidFill>
                    <a:schemeClr val="accent4"/>
                  </a:solidFill>
                  <a:sym typeface="Symbol" pitchFamily="2" charset="2"/>
                </a:rPr>
                <a:t>n</a:t>
              </a:r>
              <a:r>
                <a:rPr lang="en-AU" altLang="en-US" sz="4800" dirty="0">
                  <a:solidFill>
                    <a:schemeClr val="accent4"/>
                  </a:solidFill>
                  <a:sym typeface="Symbol" pitchFamily="2" charset="2"/>
                </a:rPr>
                <a:t></a:t>
              </a:r>
              <a:r>
                <a:rPr lang="en-US" altLang="en-US" sz="5600" i="1" dirty="0">
                  <a:solidFill>
                    <a:schemeClr val="accent4"/>
                  </a:solidFill>
                  <a:sym typeface="Symbol" pitchFamily="2" charset="2"/>
                </a:rPr>
                <a:t>b</a:t>
              </a:r>
              <a:r>
                <a:rPr lang="en-US" altLang="en-US" sz="5600" baseline="-25000" dirty="0">
                  <a:solidFill>
                    <a:schemeClr val="accent4"/>
                  </a:solidFill>
                  <a:sym typeface="Symbol" pitchFamily="2" charset="2"/>
                </a:rPr>
                <a:t>0</a:t>
              </a:r>
              <a:endParaRPr lang="en-US" altLang="en-US" sz="5600" dirty="0">
                <a:solidFill>
                  <a:schemeClr val="accent4"/>
                </a:solidFill>
                <a:sym typeface="Symbol" pitchFamily="2" charset="2"/>
              </a:endParaRPr>
            </a:p>
          </p:txBody>
        </p:sp>
        <p:sp>
          <p:nvSpPr>
            <p:cNvPr id="226310" name="Rectangle 6">
              <a:extLst>
                <a:ext uri="{FF2B5EF4-FFF2-40B4-BE49-F238E27FC236}">
                  <a16:creationId xmlns:a16="http://schemas.microsoft.com/office/drawing/2014/main" id="{9BEDE772-D776-0756-EC87-632FF1181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8215" y="6553200"/>
              <a:ext cx="468398" cy="1122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US" sz="560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ˆ</a:t>
              </a:r>
            </a:p>
          </p:txBody>
        </p:sp>
        <p:sp>
          <p:nvSpPr>
            <p:cNvPr id="226313" name="Rectangle 9">
              <a:extLst>
                <a:ext uri="{FF2B5EF4-FFF2-40B4-BE49-F238E27FC236}">
                  <a16:creationId xmlns:a16="http://schemas.microsoft.com/office/drawing/2014/main" id="{89743D77-03FD-C057-0840-86E352EB2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5452" y="7280554"/>
              <a:ext cx="899605" cy="676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US" sz="3200" i="1" dirty="0" err="1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i</a:t>
              </a:r>
              <a:r>
                <a:rPr lang="en-US" altLang="en-US" sz="3200" i="1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 </a:t>
              </a:r>
              <a:r>
                <a:rPr lang="en-US" altLang="en-US" sz="3200" dirty="0">
                  <a:solidFill>
                    <a:schemeClr val="accent4"/>
                  </a:solidFill>
                  <a:sym typeface="Symbol" pitchFamily="2" charset="2"/>
                </a:rPr>
                <a:t> 1</a:t>
              </a:r>
            </a:p>
          </p:txBody>
        </p:sp>
        <p:sp>
          <p:nvSpPr>
            <p:cNvPr id="226314" name="Rectangle 10">
              <a:extLst>
                <a:ext uri="{FF2B5EF4-FFF2-40B4-BE49-F238E27FC236}">
                  <a16:creationId xmlns:a16="http://schemas.microsoft.com/office/drawing/2014/main" id="{A128BEBF-66F2-9032-239F-1DA23C3D2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123" y="6271910"/>
              <a:ext cx="396262" cy="68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US" sz="3200" i="1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n</a:t>
              </a:r>
              <a:endParaRPr lang="en-US" altLang="en-US" sz="3200" dirty="0">
                <a:solidFill>
                  <a:schemeClr val="accent4"/>
                </a:solidFill>
                <a:sym typeface="Symbol" pitchFamily="2" charset="2"/>
              </a:endParaRPr>
            </a:p>
          </p:txBody>
        </p:sp>
        <p:sp>
          <p:nvSpPr>
            <p:cNvPr id="226315" name="Rectangle 11">
              <a:extLst>
                <a:ext uri="{FF2B5EF4-FFF2-40B4-BE49-F238E27FC236}">
                  <a16:creationId xmlns:a16="http://schemas.microsoft.com/office/drawing/2014/main" id="{8C61A010-2A5A-46D3-61DB-99064B21D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173" y="7297459"/>
              <a:ext cx="899605" cy="676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US" sz="3200" i="1" dirty="0" err="1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i</a:t>
              </a:r>
              <a:r>
                <a:rPr lang="en-US" altLang="en-US" sz="3200" i="1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 </a:t>
              </a:r>
              <a:r>
                <a:rPr lang="en-US" altLang="en-US" sz="3200" dirty="0">
                  <a:solidFill>
                    <a:schemeClr val="accent4"/>
                  </a:solidFill>
                  <a:sym typeface="Symbol" pitchFamily="2" charset="2"/>
                </a:rPr>
                <a:t> 1</a:t>
              </a:r>
            </a:p>
          </p:txBody>
        </p:sp>
        <p:sp>
          <p:nvSpPr>
            <p:cNvPr id="226316" name="Rectangle 12">
              <a:extLst>
                <a:ext uri="{FF2B5EF4-FFF2-40B4-BE49-F238E27FC236}">
                  <a16:creationId xmlns:a16="http://schemas.microsoft.com/office/drawing/2014/main" id="{0622D716-B519-D11A-37F0-C141BFAD7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045" y="6248401"/>
              <a:ext cx="396262" cy="68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US" sz="3200" i="1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n</a:t>
              </a:r>
              <a:endParaRPr lang="en-US" altLang="en-US" sz="3200" dirty="0">
                <a:solidFill>
                  <a:schemeClr val="accent4"/>
                </a:solidFill>
                <a:sym typeface="Symbol" pitchFamily="2" charset="2"/>
              </a:endParaRPr>
            </a:p>
          </p:txBody>
        </p:sp>
        <p:sp>
          <p:nvSpPr>
            <p:cNvPr id="226317" name="Rectangle 13">
              <a:extLst>
                <a:ext uri="{FF2B5EF4-FFF2-40B4-BE49-F238E27FC236}">
                  <a16:creationId xmlns:a16="http://schemas.microsoft.com/office/drawing/2014/main" id="{0868E144-A16A-870B-3DF2-73418DA24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5539" y="7280554"/>
              <a:ext cx="899605" cy="676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US" sz="3200" i="1" dirty="0" err="1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i</a:t>
              </a:r>
              <a:r>
                <a:rPr lang="en-US" altLang="en-US" sz="3200" i="1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 </a:t>
              </a:r>
              <a:r>
                <a:rPr lang="en-US" altLang="en-US" sz="3200" dirty="0">
                  <a:solidFill>
                    <a:schemeClr val="accent4"/>
                  </a:solidFill>
                  <a:sym typeface="Symbol" pitchFamily="2" charset="2"/>
                </a:rPr>
                <a:t> 1</a:t>
              </a:r>
            </a:p>
          </p:txBody>
        </p:sp>
        <p:sp>
          <p:nvSpPr>
            <p:cNvPr id="226318" name="Rectangle 14">
              <a:extLst>
                <a:ext uri="{FF2B5EF4-FFF2-40B4-BE49-F238E27FC236}">
                  <a16:creationId xmlns:a16="http://schemas.microsoft.com/office/drawing/2014/main" id="{A701EA37-D48A-E812-D45E-430067FC2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7211" y="6248401"/>
              <a:ext cx="396262" cy="68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en-US" sz="3200" i="1" dirty="0">
                  <a:solidFill>
                    <a:schemeClr val="accent4"/>
                  </a:solidFill>
                  <a:cs typeface="Times New Roman" panose="02020603050405020304" pitchFamily="18" charset="0"/>
                  <a:sym typeface="Symbol" pitchFamily="2" charset="2"/>
                </a:rPr>
                <a:t>n</a:t>
              </a:r>
              <a:endParaRPr lang="en-US" altLang="en-US" sz="3200" dirty="0">
                <a:solidFill>
                  <a:schemeClr val="accent4"/>
                </a:solidFill>
                <a:sym typeface="Symbol" pitchFamily="2" charset="2"/>
              </a:endParaRPr>
            </a:p>
          </p:txBody>
        </p:sp>
      </p:grpSp>
      <p:sp>
        <p:nvSpPr>
          <p:cNvPr id="8" name="Title 4">
            <a:extLst>
              <a:ext uri="{FF2B5EF4-FFF2-40B4-BE49-F238E27FC236}">
                <a16:creationId xmlns:a16="http://schemas.microsoft.com/office/drawing/2014/main" id="{D72CBC11-6C07-1E61-D536-7CF56D62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377" y="1871164"/>
            <a:ext cx="14715569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Potential Method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1AE045A-5064-9086-96F5-BBA811ACA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</p:spPr>
        <p:txBody>
          <a:bodyPr/>
          <a:lstStyle/>
          <a:p>
            <a:r>
              <a:rPr lang="en-US" dirty="0"/>
              <a:t>Incrementing a binary counter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BAA9-2C78-4210-87D3-79B43532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437E7-2A66-53EB-0589-CFB1FC3435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8F4B1-B3A9-D718-3B6F-1F6232517F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4125885"/>
            <a:ext cx="20057623" cy="89984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 design an application that uses a table, you do not always know in advance how many items the table will hold. </a:t>
            </a:r>
          </a:p>
          <a:p>
            <a:r>
              <a:rPr lang="en-US" dirty="0"/>
              <a:t>Dynamic tables with the ability to dynamically expanding and contracting a table is used. </a:t>
            </a:r>
          </a:p>
          <a:p>
            <a:r>
              <a:rPr lang="en-US" dirty="0"/>
              <a:t>Support operations: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TABLE-INSERT</a:t>
            </a:r>
            <a:r>
              <a:rPr lang="en-US" dirty="0"/>
              <a:t> and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TABLE-DELETE.</a:t>
            </a:r>
          </a:p>
          <a:p>
            <a:r>
              <a:rPr lang="en-US" dirty="0"/>
              <a:t>Scenario:</a:t>
            </a:r>
          </a:p>
          <a:p>
            <a:pPr lvl="1"/>
            <a:r>
              <a:rPr lang="en-US" dirty="0"/>
              <a:t>A table –maybe a hash table/stack/heap</a:t>
            </a:r>
          </a:p>
          <a:p>
            <a:pPr lvl="1"/>
            <a:r>
              <a:rPr lang="en-US" dirty="0"/>
              <a:t>Do not know how large in advance</a:t>
            </a:r>
          </a:p>
          <a:p>
            <a:pPr lvl="1"/>
            <a:r>
              <a:rPr lang="en-US" dirty="0"/>
              <a:t>May expend with insertion</a:t>
            </a:r>
          </a:p>
          <a:p>
            <a:pPr lvl="1"/>
            <a:r>
              <a:rPr lang="en-US" dirty="0"/>
              <a:t>May contract with deletion</a:t>
            </a:r>
          </a:p>
          <a:p>
            <a:r>
              <a:rPr lang="en-US" dirty="0"/>
              <a:t>Goal: </a:t>
            </a:r>
          </a:p>
          <a:p>
            <a:pPr lvl="1"/>
            <a:r>
              <a:rPr lang="en-US" dirty="0"/>
              <a:t>O(1) amortized cost of insertion and deletion.</a:t>
            </a:r>
          </a:p>
          <a:p>
            <a:pPr lvl="1"/>
            <a:r>
              <a:rPr lang="en-US" dirty="0"/>
              <a:t>Unused space always ≤ constant fraction of allocated space.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967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BC7B-B3C7-57B0-9F51-5363BC2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71393-C57A-849F-4981-8F2EF6EFDC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43C01-E71A-8429-F5F0-F52F0F30FF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With amortized analysis, you show that if you average over a sequence of operations, then the average cost of an operation is small, even though a single operation within the sequence might be expensive. </a:t>
            </a:r>
          </a:p>
          <a:p>
            <a:r>
              <a:rPr lang="en-US" dirty="0"/>
              <a:t>There are 3 methods for amortized analysis: aggregate, accounting, and potential.</a:t>
            </a:r>
          </a:p>
          <a:p>
            <a:r>
              <a:rPr lang="en-US" dirty="0"/>
              <a:t>In aggregate analysis, you determine an upper bound T(n) on the total cost of a sequence of n operations. </a:t>
            </a:r>
          </a:p>
          <a:p>
            <a:r>
              <a:rPr lang="en-US" dirty="0"/>
              <a:t>In accounting method, you determine an amortized cost of each operation where each may have a different amortized cost.</a:t>
            </a:r>
          </a:p>
          <a:p>
            <a:r>
              <a:rPr lang="en-US" dirty="0"/>
              <a:t>The potential method is like the accounting method, however it maintains the credit as the “potential energy” of the data structure as a whole instead of associating the credit with individual objects within the data structure.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390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AFB2-F98B-F9A1-BFED-302C6677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42D9A-DEE4-20BE-BFA0-54E33F086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581D-4B89-4E12-FE51-414D077688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If the set of stack operations includes a MULTIPUSH operation, which pushes k items onto the stack, does the O(1) bound on the amortized cost of stack operations continue to hold? 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r>
              <a:rPr lang="en-US" dirty="0"/>
              <a:t>Use aggregate analysis, accounting method, and potential method to determine the amortized cost per operation for a sequence of </a:t>
            </a:r>
            <a:r>
              <a:rPr lang="en-US" i="1" dirty="0">
                <a:solidFill>
                  <a:srgbClr val="00B050"/>
                </a:solidFill>
              </a:rPr>
              <a:t>n</a:t>
            </a:r>
            <a:r>
              <a:rPr lang="en-US" dirty="0"/>
              <a:t> operations on a data structure in which the </a:t>
            </a:r>
            <a:r>
              <a:rPr lang="en-US" i="1" dirty="0" err="1">
                <a:solidFill>
                  <a:srgbClr val="00B050"/>
                </a:solidFill>
              </a:rPr>
              <a:t>i</a:t>
            </a:r>
            <a:r>
              <a:rPr lang="en-US" dirty="0" err="1"/>
              <a:t>th</a:t>
            </a:r>
            <a:r>
              <a:rPr lang="en-US" dirty="0"/>
              <a:t> operation costs </a:t>
            </a:r>
            <a:r>
              <a:rPr lang="en-US" i="1" dirty="0" err="1">
                <a:solidFill>
                  <a:srgbClr val="00B050"/>
                </a:solidFill>
              </a:rPr>
              <a:t>i</a:t>
            </a:r>
            <a:r>
              <a:rPr lang="en-US" dirty="0"/>
              <a:t> if </a:t>
            </a:r>
            <a:r>
              <a:rPr lang="en-US" i="1" dirty="0" err="1">
                <a:solidFill>
                  <a:srgbClr val="00B050"/>
                </a:solidFill>
              </a:rPr>
              <a:t>i</a:t>
            </a:r>
            <a:r>
              <a:rPr lang="en-US" dirty="0"/>
              <a:t> is an exact power of 2, and 1 otherwise. </a:t>
            </a:r>
          </a:p>
          <a:p>
            <a:pPr marL="0" indent="0">
              <a:buNone/>
            </a:pP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8496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0206-6767-242C-481B-C58FF282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393A9-E124-F6F9-B19C-8C1C1A536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F54C3-2409-4611-087C-4EECFA77448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. (2022). Introduction to algorithms: Fourth edition. The MIT Press. Chapter 16.</a:t>
            </a:r>
          </a:p>
        </p:txBody>
      </p:sp>
    </p:spTree>
    <p:extLst>
      <p:ext uri="{BB962C8B-B14F-4D97-AF65-F5344CB8AC3E}">
        <p14:creationId xmlns:p14="http://schemas.microsoft.com/office/powerpoint/2010/main" val="270452774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A05A5-95E8-3650-1A08-2BEC267CC6F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cap="none" dirty="0"/>
              <a:t>Amortized analysis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DB4F1F-BBE4-D8DD-07CE-323E6B80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9075E-F5CE-8173-6979-ECEF28B9D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September, 2023</a:t>
            </a:r>
          </a:p>
        </p:txBody>
      </p:sp>
    </p:spTree>
    <p:extLst>
      <p:ext uri="{BB962C8B-B14F-4D97-AF65-F5344CB8AC3E}">
        <p14:creationId xmlns:p14="http://schemas.microsoft.com/office/powerpoint/2010/main" val="3598802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>
            <a:extLst>
              <a:ext uri="{FF2B5EF4-FFF2-40B4-BE49-F238E27FC236}">
                <a16:creationId xmlns:a16="http://schemas.microsoft.com/office/drawing/2014/main" id="{2699770E-8795-06A1-8273-48CD6679D6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2F86C8"/>
                </a:solidFill>
              </a:rPr>
              <a:t>Amortized Analysis</a:t>
            </a:r>
          </a:p>
        </p:txBody>
      </p:sp>
      <p:sp>
        <p:nvSpPr>
          <p:cNvPr id="59395" name="Rectangle 1027">
            <a:extLst>
              <a:ext uri="{FF2B5EF4-FFF2-40B4-BE49-F238E27FC236}">
                <a16:creationId xmlns:a16="http://schemas.microsoft.com/office/drawing/2014/main" id="{59369E14-4707-767B-3E2F-09B85DC3190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Tx/>
              <a:buNone/>
            </a:pPr>
            <a:r>
              <a:rPr lang="en-US" altLang="en-US" dirty="0">
                <a:sym typeface="Symbol" pitchFamily="2" charset="2"/>
              </a:rPr>
              <a:t>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77D845-D2DF-3416-D142-46F5C169409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Tx/>
              <a:buNone/>
            </a:pPr>
            <a:r>
              <a:rPr lang="en-US" altLang="en-US" sz="4400" dirty="0">
                <a:solidFill>
                  <a:schemeClr val="accent4"/>
                </a:solidFill>
                <a:latin typeface="Avenir" panose="02000503020000020003" pitchFamily="2" charset="0"/>
                <a:sym typeface="Symbol" pitchFamily="2" charset="2"/>
              </a:rPr>
              <a:t>Key point: </a:t>
            </a:r>
            <a:r>
              <a:rPr lang="en-US" altLang="en-US" sz="4400" dirty="0">
                <a:latin typeface="Avenir" panose="02000503020000020003" pitchFamily="2" charset="0"/>
                <a:sym typeface="Symbol" pitchFamily="2" charset="2"/>
              </a:rPr>
              <a:t>The time required to perform a sequence of data structure operations is </a:t>
            </a:r>
            <a:r>
              <a:rPr lang="en-US" alt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" panose="02000503020000020003" pitchFamily="2" charset="0"/>
                <a:sym typeface="Symbol" pitchFamily="2" charset="2"/>
              </a:rPr>
              <a:t>averaged</a:t>
            </a:r>
            <a:r>
              <a:rPr lang="en-US" altLang="en-US" sz="4400" dirty="0">
                <a:latin typeface="Avenir" panose="02000503020000020003" pitchFamily="2" charset="0"/>
                <a:sym typeface="Symbol" pitchFamily="2" charset="2"/>
              </a:rPr>
              <a:t> over all operations performed</a:t>
            </a:r>
          </a:p>
          <a:p>
            <a:pPr>
              <a:buClr>
                <a:schemeClr val="tx1"/>
              </a:buClr>
            </a:pPr>
            <a:r>
              <a:rPr lang="en-US" altLang="en-US" sz="4400" dirty="0">
                <a:latin typeface="Avenir" panose="02000503020000020003" pitchFamily="2" charset="0"/>
                <a:sym typeface="Symbol" pitchFamily="2" charset="2"/>
              </a:rPr>
              <a:t>Amortized analysis can be used to show that: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en-US" sz="4400" dirty="0">
                <a:latin typeface="Avenir" panose="02000503020000020003" pitchFamily="2" charset="0"/>
                <a:sym typeface="Symbol" pitchFamily="2" charset="2"/>
              </a:rPr>
              <a:t>The </a:t>
            </a:r>
            <a:r>
              <a:rPr lang="en-US" alt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" panose="02000503020000020003" pitchFamily="2" charset="0"/>
                <a:sym typeface="Symbol" pitchFamily="2" charset="2"/>
              </a:rPr>
              <a:t>average cost </a:t>
            </a:r>
            <a:r>
              <a:rPr lang="en-US" altLang="en-US" sz="4400" dirty="0">
                <a:latin typeface="Avenir" panose="02000503020000020003" pitchFamily="2" charset="0"/>
                <a:sym typeface="Symbol" pitchFamily="2" charset="2"/>
              </a:rPr>
              <a:t>of an operation is</a:t>
            </a:r>
            <a:r>
              <a:rPr lang="en-US" altLang="en-US" sz="4400" dirty="0">
                <a:solidFill>
                  <a:schemeClr val="accent2"/>
                </a:solidFill>
                <a:latin typeface="Avenir" panose="02000503020000020003" pitchFamily="2" charset="0"/>
                <a:sym typeface="Symbol" pitchFamily="2" charset="2"/>
              </a:rPr>
              <a:t> </a:t>
            </a:r>
            <a:r>
              <a:rPr lang="en-US" alt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" panose="02000503020000020003" pitchFamily="2" charset="0"/>
                <a:sym typeface="Symbol" pitchFamily="2" charset="2"/>
              </a:rPr>
              <a:t>small</a:t>
            </a:r>
          </a:p>
          <a:p>
            <a:pPr lvl="2"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en-US" sz="4400" dirty="0">
                <a:latin typeface="Avenir" panose="02000503020000020003" pitchFamily="2" charset="0"/>
                <a:sym typeface="Symbol" pitchFamily="2" charset="2"/>
              </a:rPr>
              <a:t>If one averages over a sequence of operations</a:t>
            </a:r>
          </a:p>
          <a:p>
            <a:pPr>
              <a:buClr>
                <a:schemeClr val="tx1"/>
              </a:buClr>
            </a:pPr>
            <a:r>
              <a:rPr lang="en-US" altLang="en-US" sz="4400" dirty="0">
                <a:latin typeface="Avenir" panose="02000503020000020003" pitchFamily="2" charset="0"/>
                <a:sym typeface="Symbol" pitchFamily="2" charset="2"/>
              </a:rPr>
              <a:t>even though a single operation might be expensive</a:t>
            </a:r>
          </a:p>
          <a:p>
            <a:endParaRPr lang="en-US" sz="4400" dirty="0">
              <a:latin typeface="Avenir" panose="02000503020000020003" pitchFamily="2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D13FD26-4BC9-93F4-32F7-222DCF9491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234950" cy="379412"/>
          </a:xfrm>
        </p:spPr>
        <p:txBody>
          <a:bodyPr/>
          <a:lstStyle/>
          <a:p>
            <a:fld id="{AB747E72-8A81-3346-BC45-722E1E10DCA1}" type="slidenum">
              <a:rPr lang="en-US" altLang="en-US"/>
              <a:pPr/>
              <a:t>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B92B9B75-9676-6ACE-F2B5-24046D64BC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Amortized Analysis</a:t>
            </a:r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C088FE6A-C240-C797-1505-058059E8987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13700152" cy="803546"/>
          </a:xfrm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Amortized Analysis vs Average Case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F5B936-1A4F-B186-DD12-A2ED442A0D7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sz="4800" dirty="0">
                <a:sym typeface="Symbol" pitchFamily="2" charset="2"/>
              </a:rPr>
              <a:t>Amortized analysis </a:t>
            </a:r>
            <a:r>
              <a:rPr lang="en-US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sym typeface="Symbol" pitchFamily="2" charset="2"/>
              </a:rPr>
              <a:t>does not </a:t>
            </a:r>
            <a:r>
              <a:rPr lang="en-US" altLang="en-US" sz="4800" dirty="0">
                <a:sym typeface="Symbol" pitchFamily="2" charset="2"/>
              </a:rPr>
              <a:t>use any </a:t>
            </a:r>
            <a:r>
              <a:rPr lang="en-US" altLang="en-US" sz="4800" i="1" dirty="0">
                <a:sym typeface="Symbol" pitchFamily="2" charset="2"/>
              </a:rPr>
              <a:t>probabilistic reasoning </a:t>
            </a:r>
          </a:p>
          <a:p>
            <a:pPr>
              <a:buClr>
                <a:schemeClr val="tx1"/>
              </a:buClr>
            </a:pPr>
            <a:r>
              <a:rPr lang="en-US" altLang="en-US" sz="4800" dirty="0">
                <a:sym typeface="Symbol" pitchFamily="2" charset="2"/>
              </a:rPr>
              <a:t>Amortized analysis guarantees the </a:t>
            </a:r>
            <a:r>
              <a:rPr lang="en-US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sym typeface="Symbol" pitchFamily="2" charset="2"/>
              </a:rPr>
              <a:t>average performance </a:t>
            </a:r>
            <a:r>
              <a:rPr lang="en-US" altLang="en-US" sz="4800" dirty="0">
                <a:sym typeface="Symbol" pitchFamily="2" charset="2"/>
              </a:rPr>
              <a:t>of each operation in </a:t>
            </a:r>
            <a:r>
              <a:rPr lang="en-US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sym typeface="Symbol" pitchFamily="2" charset="2"/>
              </a:rPr>
              <a:t>the worst case</a:t>
            </a:r>
          </a:p>
          <a:p>
            <a:endParaRPr lang="en-US" sz="48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5675D71-38FB-FB57-EBA9-CFF336AA343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234950" cy="379412"/>
          </a:xfrm>
        </p:spPr>
        <p:txBody>
          <a:bodyPr/>
          <a:lstStyle/>
          <a:p>
            <a:fld id="{5A615EB0-94F7-A94C-AA72-A19EA4A1C0BE}" type="slidenum">
              <a:rPr lang="en-US" altLang="en-US"/>
              <a:pPr/>
              <a:t>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>
            <a:extLst>
              <a:ext uri="{FF2B5EF4-FFF2-40B4-BE49-F238E27FC236}">
                <a16:creationId xmlns:a16="http://schemas.microsoft.com/office/drawing/2014/main" id="{63D44D0B-3CF5-7118-6CEC-DA7CC8C74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</a:rPr>
              <a:t>Amortized Analysis</a:t>
            </a:r>
          </a:p>
        </p:txBody>
      </p:sp>
      <p:sp>
        <p:nvSpPr>
          <p:cNvPr id="197635" name="Rectangle 3">
            <a:extLst>
              <a:ext uri="{FF2B5EF4-FFF2-40B4-BE49-F238E27FC236}">
                <a16:creationId xmlns:a16="http://schemas.microsoft.com/office/drawing/2014/main" id="{0B36526C-7540-2EC1-3F2C-7D12C5D4D6B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ln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dirty="0">
                <a:sym typeface="Symbol" pitchFamily="2" charset="2"/>
              </a:rPr>
              <a:t>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460E3E-EF0E-B98D-9CEA-1569E18BF2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ym typeface="Symbol" pitchFamily="2" charset="2"/>
              </a:rPr>
              <a:t>The most common three techniques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aggregate analysis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accounting method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potential method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endParaRPr lang="en-US" altLang="en-US" sz="4400" dirty="0">
              <a:solidFill>
                <a:srgbClr val="CC0066"/>
              </a:solidFill>
              <a:sym typeface="Symbol" pitchFamily="2" charset="2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ym typeface="Symbol" pitchFamily="2" charset="2"/>
              </a:rPr>
              <a:t>If there are several types of operations in a sequence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</a:t>
            </a:r>
            <a:r>
              <a:rPr lang="en-US" altLang="en-US" sz="4400" dirty="0">
                <a:solidFill>
                  <a:schemeClr val="accent2"/>
                </a:solidFill>
                <a:sym typeface="Symbol" pitchFamily="2" charset="2"/>
              </a:rPr>
              <a:t>aggregate analysis</a:t>
            </a:r>
            <a:r>
              <a:rPr lang="en-US" altLang="en-US" sz="4400" dirty="0">
                <a:sym typeface="Symbol" pitchFamily="2" charset="2"/>
              </a:rPr>
              <a:t> assigns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same amortized cost to each operation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</a:t>
            </a:r>
            <a:r>
              <a:rPr lang="en-US" altLang="en-US" sz="4400" dirty="0">
                <a:solidFill>
                  <a:schemeClr val="accent2"/>
                </a:solidFill>
                <a:sym typeface="Symbol" pitchFamily="2" charset="2"/>
              </a:rPr>
              <a:t>accounting method</a:t>
            </a:r>
            <a:r>
              <a:rPr lang="en-US" altLang="en-US" sz="4400" dirty="0">
                <a:sym typeface="Symbol" pitchFamily="2" charset="2"/>
              </a:rPr>
              <a:t> and the </a:t>
            </a:r>
            <a:r>
              <a:rPr lang="en-US" altLang="en-US" sz="4400" dirty="0">
                <a:solidFill>
                  <a:schemeClr val="accent2"/>
                </a:solidFill>
                <a:sym typeface="Symbol" pitchFamily="2" charset="2"/>
              </a:rPr>
              <a:t>potential method</a:t>
            </a:r>
            <a:r>
              <a:rPr lang="en-US" altLang="en-US" sz="4400" dirty="0">
                <a:sym typeface="Symbol" pitchFamily="2" charset="2"/>
              </a:rPr>
              <a:t> may assign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Different amortized costs to different types of operations</a:t>
            </a:r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753865-728E-0C83-2FD3-66D82BA42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234950" cy="379412"/>
          </a:xfrm>
        </p:spPr>
        <p:txBody>
          <a:bodyPr/>
          <a:lstStyle/>
          <a:p>
            <a:fld id="{81D51130-81A2-134D-9715-3386C672C032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97636" name="Line 4">
            <a:extLst>
              <a:ext uri="{FF2B5EF4-FFF2-40B4-BE49-F238E27FC236}">
                <a16:creationId xmlns:a16="http://schemas.microsoft.com/office/drawing/2014/main" id="{26424A85-8C7F-19CC-BA30-0483ACA88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438400"/>
            <a:ext cx="1661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360989B5-3507-3159-CDDF-749340330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B5C42C26-B736-A676-05A4-12E7694DCD0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>
                <a:sym typeface="Symbol" pitchFamily="2" charset="2"/>
              </a:rPr>
              <a:t>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7FD0C7-BCB8-BD4D-917E-5A1E402CE7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Show that sequence of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operations takes</a:t>
            </a:r>
          </a:p>
          <a:p>
            <a:pPr lvl="1"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Worst case time T(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) in total for all</a:t>
            </a:r>
            <a:r>
              <a:rPr lang="en-US" altLang="en-US" sz="4400" i="1" dirty="0">
                <a:sym typeface="Symbol" pitchFamily="2" charset="2"/>
              </a:rPr>
              <a:t> n</a:t>
            </a:r>
          </a:p>
          <a:p>
            <a:pPr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amortized cost (average cost in the worst case) per operation is therefore T(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)</a:t>
            </a:r>
            <a:r>
              <a:rPr lang="en-US" altLang="en-US" sz="4400" i="1" dirty="0">
                <a:sym typeface="Symbol" pitchFamily="2" charset="2"/>
              </a:rPr>
              <a:t>n</a:t>
            </a:r>
          </a:p>
          <a:p>
            <a:pPr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This amortized cost applies to each operation</a:t>
            </a:r>
          </a:p>
          <a:p>
            <a:pPr lvl="1"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Even when there are several types of operations in the sequence</a:t>
            </a:r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5F3E3B9-F77C-0AEA-39F9-BCC497C1A2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234950" cy="379412"/>
          </a:xfrm>
        </p:spPr>
        <p:txBody>
          <a:bodyPr/>
          <a:lstStyle/>
          <a:p>
            <a:fld id="{065B6729-1A6E-E448-AF0D-5CF326C18D1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98660" name="Line 4">
            <a:extLst>
              <a:ext uri="{FF2B5EF4-FFF2-40B4-BE49-F238E27FC236}">
                <a16:creationId xmlns:a16="http://schemas.microsoft.com/office/drawing/2014/main" id="{FE61461E-9F07-EC4C-807B-0284AEEF0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438400"/>
            <a:ext cx="1661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480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42E5FA43-2DAE-4BCB-9F88-CF8743B7C0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83B7B24B-DB29-D29D-44AD-8F9EB79AB982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 err="1">
                <a:sym typeface="Symbol" pitchFamily="2" charset="2"/>
              </a:rPr>
              <a:t>Multipop</a:t>
            </a:r>
            <a:r>
              <a:rPr lang="en-US" altLang="en-US" dirty="0">
                <a:sym typeface="Symbol" pitchFamily="2" charset="2"/>
              </a:rPr>
              <a:t> stack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3B67E2-DB78-6939-6E09-D8D532E5BEF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US" altLang="en-US" sz="4400" dirty="0">
                <a:sym typeface="Symbol" pitchFamily="2" charset="2"/>
              </a:rPr>
              <a:t>(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, </a:t>
            </a:r>
            <a:r>
              <a:rPr lang="en-US" altLang="en-US" sz="4400" i="1" dirty="0">
                <a:sym typeface="Symbol" pitchFamily="2" charset="2"/>
              </a:rPr>
              <a:t>x</a:t>
            </a:r>
            <a:r>
              <a:rPr lang="en-US" altLang="en-US" sz="4400" dirty="0">
                <a:sym typeface="Symbol" pitchFamily="2" charset="2"/>
              </a:rPr>
              <a:t>): pushed object </a:t>
            </a:r>
            <a:r>
              <a:rPr lang="en-US" altLang="en-US" sz="4400" i="1" dirty="0">
                <a:sym typeface="Symbol" pitchFamily="2" charset="2"/>
              </a:rPr>
              <a:t>x</a:t>
            </a:r>
            <a:r>
              <a:rPr lang="en-US" altLang="en-US" sz="4400" dirty="0">
                <a:sym typeface="Symbol" pitchFamily="2" charset="2"/>
              </a:rPr>
              <a:t> onto stack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US" altLang="en-US" sz="4400" dirty="0">
                <a:sym typeface="Symbol" pitchFamily="2" charset="2"/>
              </a:rPr>
              <a:t>(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): pops the top of the stack 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 and returns the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ym typeface="Symbol" pitchFamily="2" charset="2"/>
              </a:rPr>
              <a:t>		  popped object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US" altLang="en-US" sz="4400" dirty="0">
                <a:sym typeface="Symbol" pitchFamily="2" charset="2"/>
              </a:rPr>
              <a:t>(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, </a:t>
            </a:r>
            <a:r>
              <a:rPr lang="en-US" altLang="en-US" sz="4400" i="1" dirty="0">
                <a:sym typeface="Symbol" pitchFamily="2" charset="2"/>
              </a:rPr>
              <a:t>k</a:t>
            </a:r>
            <a:r>
              <a:rPr lang="en-US" altLang="en-US" sz="4400" dirty="0">
                <a:sym typeface="Symbol" pitchFamily="2" charset="2"/>
              </a:rPr>
              <a:t>): removes the </a:t>
            </a:r>
            <a:r>
              <a:rPr lang="en-US" altLang="en-US" sz="4400" i="1" dirty="0">
                <a:sym typeface="Symbol" pitchFamily="2" charset="2"/>
              </a:rPr>
              <a:t>k</a:t>
            </a:r>
            <a:r>
              <a:rPr lang="en-US" altLang="en-US" sz="4400" dirty="0">
                <a:sym typeface="Symbol" pitchFamily="2" charset="2"/>
              </a:rPr>
              <a:t> top objects of the stack 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 	  or pops the entire stack if | 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 |  </a:t>
            </a:r>
            <a:r>
              <a:rPr lang="en-US" altLang="en-US" sz="4400" i="1" dirty="0">
                <a:sym typeface="Symbol" pitchFamily="2" charset="2"/>
              </a:rPr>
              <a:t>k</a:t>
            </a:r>
            <a:endParaRPr lang="en-US" altLang="en-US" sz="4400" dirty="0">
              <a:sym typeface="Symbol" pitchFamily="2" charset="2"/>
            </a:endParaRP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US" altLang="en-US" sz="4400" dirty="0">
                <a:sym typeface="Symbol" pitchFamily="2" charset="2"/>
              </a:rPr>
              <a:t> and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US" altLang="en-US" sz="4400" dirty="0">
                <a:sym typeface="Symbol" pitchFamily="2" charset="2"/>
              </a:rPr>
              <a:t> runs in (1) time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total cost of a sequence of 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PUSH</a:t>
            </a:r>
            <a:r>
              <a:rPr lang="en-US" altLang="en-US" sz="4400" dirty="0">
                <a:sym typeface="Symbol" pitchFamily="2" charset="2"/>
              </a:rPr>
              <a:t> and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POP</a:t>
            </a:r>
            <a:r>
              <a:rPr lang="en-US" altLang="en-US" sz="4400" dirty="0">
                <a:sym typeface="Symbol" pitchFamily="2" charset="2"/>
              </a:rPr>
              <a:t> operations is therefore (</a:t>
            </a:r>
            <a:r>
              <a:rPr lang="en-US" altLang="en-US" sz="4400" i="1" dirty="0">
                <a:sym typeface="Symbol" pitchFamily="2" charset="2"/>
              </a:rPr>
              <a:t>n</a:t>
            </a:r>
            <a:r>
              <a:rPr lang="en-US" altLang="en-US" sz="4400" dirty="0">
                <a:sym typeface="Symbol" pitchFamily="2" charset="2"/>
              </a:rPr>
              <a:t>) 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The running time of </a:t>
            </a:r>
            <a:r>
              <a:rPr lang="en-US" altLang="en-US" sz="4400" dirty="0">
                <a:solidFill>
                  <a:schemeClr val="accent6">
                    <a:lumMod val="40000"/>
                    <a:lumOff val="60000"/>
                  </a:schemeClr>
                </a:solidFill>
                <a:sym typeface="Symbol" pitchFamily="2" charset="2"/>
              </a:rPr>
              <a:t>MULTIPOP</a:t>
            </a:r>
            <a:r>
              <a:rPr lang="en-US" altLang="en-US" sz="4400" dirty="0">
                <a:sym typeface="Symbol" pitchFamily="2" charset="2"/>
              </a:rPr>
              <a:t>(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, </a:t>
            </a:r>
            <a:r>
              <a:rPr lang="en-US" altLang="en-US" sz="4400" i="1" dirty="0">
                <a:sym typeface="Symbol" pitchFamily="2" charset="2"/>
              </a:rPr>
              <a:t>k</a:t>
            </a:r>
            <a:r>
              <a:rPr lang="en-US" altLang="en-US" sz="4400" dirty="0">
                <a:sym typeface="Symbol" pitchFamily="2" charset="2"/>
              </a:rPr>
              <a:t>) is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4400" dirty="0">
                <a:sym typeface="Symbol" pitchFamily="2" charset="2"/>
              </a:rPr>
              <a:t>(min(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, </a:t>
            </a:r>
            <a:r>
              <a:rPr lang="en-US" altLang="en-US" sz="4400" i="1" dirty="0">
                <a:sym typeface="Symbol" pitchFamily="2" charset="2"/>
              </a:rPr>
              <a:t>k</a:t>
            </a:r>
            <a:r>
              <a:rPr lang="en-US" altLang="en-US" sz="4400" dirty="0">
                <a:sym typeface="Symbol" pitchFamily="2" charset="2"/>
              </a:rPr>
              <a:t>)) where </a:t>
            </a:r>
            <a:r>
              <a:rPr lang="en-US" altLang="en-US" sz="4400" i="1" dirty="0">
                <a:sym typeface="Symbol" pitchFamily="2" charset="2"/>
              </a:rPr>
              <a:t>s </a:t>
            </a:r>
            <a:r>
              <a:rPr lang="en-US" altLang="en-US" sz="4400" dirty="0">
                <a:sym typeface="Symbol" pitchFamily="2" charset="2"/>
              </a:rPr>
              <a:t> | </a:t>
            </a:r>
            <a:r>
              <a:rPr lang="en-US" altLang="en-US" sz="4400" i="1" dirty="0">
                <a:sym typeface="Symbol" pitchFamily="2" charset="2"/>
              </a:rPr>
              <a:t>S</a:t>
            </a:r>
            <a:r>
              <a:rPr lang="en-US" altLang="en-US" sz="4400" dirty="0">
                <a:sym typeface="Symbol" pitchFamily="2" charset="2"/>
              </a:rPr>
              <a:t> |</a:t>
            </a:r>
          </a:p>
          <a:p>
            <a:endParaRPr lang="en-US" sz="44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D4BAF2-3632-8DDB-CCBF-2B33AC2DFA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234950" cy="379412"/>
          </a:xfrm>
        </p:spPr>
        <p:txBody>
          <a:bodyPr/>
          <a:lstStyle/>
          <a:p>
            <a:fld id="{13B2CFB6-2D53-1646-BA03-DB6BE55B210A}" type="slidenum">
              <a:rPr lang="en-US" altLang="en-US"/>
              <a:pPr/>
              <a:t>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D116314D-C4C1-20F8-68AB-5B7148071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itchFamily="2" charset="2"/>
              </a:rPr>
              <a:t>The aggregate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3D39F-3567-6586-BFCD-8A33073891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850DEF-63C4-3A28-88C0-EACBB795B3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3076238"/>
            <a:ext cx="234950" cy="379412"/>
          </a:xfrm>
        </p:spPr>
        <p:txBody>
          <a:bodyPr/>
          <a:lstStyle/>
          <a:p>
            <a:fld id="{0F4F2025-D02C-EA4E-9BF9-58FB9DBA854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00711" name="Text Box 7">
            <a:extLst>
              <a:ext uri="{FF2B5EF4-FFF2-40B4-BE49-F238E27FC236}">
                <a16:creationId xmlns:a16="http://schemas.microsoft.com/office/drawing/2014/main" id="{0CDBD06A-2017-00FE-EC8B-00C4717BF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9800" y="11122002"/>
            <a:ext cx="7315200" cy="156966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en-US" sz="4800" dirty="0">
                <a:sym typeface="Symbol" pitchFamily="2" charset="2"/>
              </a:rPr>
              <a:t>Running time: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altLang="en-US" sz="4800" dirty="0">
                <a:sym typeface="Symbol" pitchFamily="2" charset="2"/>
              </a:rPr>
              <a:t>(min(</a:t>
            </a:r>
            <a:r>
              <a:rPr lang="en-US" altLang="en-US" sz="4800" i="1" dirty="0">
                <a:sym typeface="Symbol" pitchFamily="2" charset="2"/>
              </a:rPr>
              <a:t>s</a:t>
            </a:r>
            <a:r>
              <a:rPr lang="en-US" altLang="en-US" sz="4800" dirty="0">
                <a:sym typeface="Symbol" pitchFamily="2" charset="2"/>
              </a:rPr>
              <a:t>, </a:t>
            </a:r>
            <a:r>
              <a:rPr lang="en-US" altLang="en-US" sz="4800" i="1" dirty="0">
                <a:solidFill>
                  <a:srgbClr val="FF0000"/>
                </a:solidFill>
                <a:sym typeface="Symbol" pitchFamily="2" charset="2"/>
              </a:rPr>
              <a:t>k</a:t>
            </a:r>
            <a:r>
              <a:rPr lang="en-US" altLang="en-US" sz="4800" dirty="0">
                <a:sym typeface="Symbol" pitchFamily="2" charset="2"/>
              </a:rPr>
              <a:t>)) where </a:t>
            </a:r>
            <a:r>
              <a:rPr lang="en-US" altLang="en-US" sz="4800" i="1" dirty="0">
                <a:sym typeface="Symbol" pitchFamily="2" charset="2"/>
              </a:rPr>
              <a:t>s </a:t>
            </a:r>
            <a:r>
              <a:rPr lang="en-US" altLang="en-US" sz="4800" dirty="0">
                <a:sym typeface="Symbol" pitchFamily="2" charset="2"/>
              </a:rPr>
              <a:t> | </a:t>
            </a:r>
            <a:r>
              <a:rPr lang="en-US" altLang="en-US" sz="4800" i="1" dirty="0">
                <a:solidFill>
                  <a:schemeClr val="accent2"/>
                </a:solidFill>
                <a:sym typeface="Symbol" pitchFamily="2" charset="2"/>
              </a:rPr>
              <a:t>S</a:t>
            </a:r>
            <a:r>
              <a:rPr lang="en-US" altLang="en-US" sz="4800" dirty="0">
                <a:sym typeface="Symbol" pitchFamily="2" charset="2"/>
              </a:rPr>
              <a:t> |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C16073E-5B21-0A7C-DDD8-D5F2E508997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2167377" y="2419728"/>
            <a:ext cx="9768875" cy="803546"/>
          </a:xfrm>
          <a:ln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en-US" dirty="0" err="1">
                <a:sym typeface="Symbol" pitchFamily="2" charset="2"/>
              </a:rPr>
              <a:t>Multipop</a:t>
            </a:r>
            <a:r>
              <a:rPr lang="en-US" altLang="en-US" dirty="0">
                <a:sym typeface="Symbol" pitchFamily="2" charset="2"/>
              </a:rPr>
              <a:t> stack</a:t>
            </a: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C89EAE-56CB-BAD6-C3EF-DE07802FC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77" y="4083423"/>
            <a:ext cx="20049246" cy="36563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FEBCA056-F2A5-496F-A830-7BAED988D208}" vid="{3C0D7A97-88A3-424B-BF48-73EB1D05E1BE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20919</TotalTime>
  <Words>3007</Words>
  <Application>Microsoft Macintosh PowerPoint</Application>
  <PresentationFormat>Custom</PresentationFormat>
  <Paragraphs>369</Paragraphs>
  <Slides>39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Times New Roman</vt:lpstr>
      <vt:lpstr>Arial</vt:lpstr>
      <vt:lpstr>Helvetica Neue</vt:lpstr>
      <vt:lpstr>OCRB</vt:lpstr>
      <vt:lpstr>Open Sans Light</vt:lpstr>
      <vt:lpstr>Avenir</vt:lpstr>
      <vt:lpstr>Symbol</vt:lpstr>
      <vt:lpstr>Open Sans ExtraBold</vt:lpstr>
      <vt:lpstr>Cambria Math</vt:lpstr>
      <vt:lpstr>Wingdings</vt:lpstr>
      <vt:lpstr>Calibri</vt:lpstr>
      <vt:lpstr>Open Sans Semibold</vt:lpstr>
      <vt:lpstr>Avenir Book</vt:lpstr>
      <vt:lpstr>21_BasicWhite</vt:lpstr>
      <vt:lpstr>Equation</vt:lpstr>
      <vt:lpstr>Amortized analysis</vt:lpstr>
      <vt:lpstr>Outline Materials</vt:lpstr>
      <vt:lpstr>Learning outcomes</vt:lpstr>
      <vt:lpstr>Amortized Analysis</vt:lpstr>
      <vt:lpstr>Amortized Analysis</vt:lpstr>
      <vt:lpstr>Amortized Analysis</vt:lpstr>
      <vt:lpstr>The Aggregate Analysis</vt:lpstr>
      <vt:lpstr>The aggregate analysis</vt:lpstr>
      <vt:lpstr>The aggregate analysis</vt:lpstr>
      <vt:lpstr>The Aggregate Analysis</vt:lpstr>
      <vt:lpstr>The Aggregate Analysis</vt:lpstr>
      <vt:lpstr>The aggregate analysis</vt:lpstr>
      <vt:lpstr>The aggregate analysis</vt:lpstr>
      <vt:lpstr>The aggregate analysis</vt:lpstr>
      <vt:lpstr>The aggregate analysis</vt:lpstr>
      <vt:lpstr>The aggregate analysis</vt:lpstr>
      <vt:lpstr>The aggregate analysis</vt:lpstr>
      <vt:lpstr>The Accounting Method </vt:lpstr>
      <vt:lpstr>The Accounting Method </vt:lpstr>
      <vt:lpstr>The Accounting Method </vt:lpstr>
      <vt:lpstr>The Accounting Method </vt:lpstr>
      <vt:lpstr>The Accounting Method</vt:lpstr>
      <vt:lpstr>The Accounting Method </vt:lpstr>
      <vt:lpstr>The Accounting Method </vt:lpstr>
      <vt:lpstr>The Potential Method </vt:lpstr>
      <vt:lpstr>The Potential Method </vt:lpstr>
      <vt:lpstr>The Potential Method </vt:lpstr>
      <vt:lpstr>The Potential Method </vt:lpstr>
      <vt:lpstr>The Potential Method </vt:lpstr>
      <vt:lpstr>The Potential Method </vt:lpstr>
      <vt:lpstr>The Potential Method </vt:lpstr>
      <vt:lpstr>The Potential Method </vt:lpstr>
      <vt:lpstr>The Potential Method </vt:lpstr>
      <vt:lpstr>The Potential Method </vt:lpstr>
      <vt:lpstr>Dynamic table</vt:lpstr>
      <vt:lpstr>Summary</vt:lpstr>
      <vt:lpstr>Exercises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Algorithms In Programming</dc:title>
  <dc:creator>HENRY LUCKY</dc:creator>
  <cp:lastModifiedBy>HENRY LUCKY</cp:lastModifiedBy>
  <cp:revision>65</cp:revision>
  <dcterms:created xsi:type="dcterms:W3CDTF">2023-06-13T08:42:51Z</dcterms:created>
  <dcterms:modified xsi:type="dcterms:W3CDTF">2023-07-31T08:50:46Z</dcterms:modified>
</cp:coreProperties>
</file>